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Lst>
  <p:sldSz cx="9144000" cy="5143500"/>
  <p:notesSz cx="6858000" cy="9144000"/>
  <p:embeddedFontLst>
    <p:embeddedFont>
      <p:font typeface="Alfa Slab One" panose="00000500000000000000"/>
      <p:regular r:id="rId63"/>
    </p:embeddedFont>
    <p:embeddedFont>
      <p:font typeface="Proxima Nova"/>
      <p:regular r:id="rId64"/>
    </p:embeddedFont>
    <p:embeddedFont>
      <p:font typeface="Raleway"/>
      <p:regular r:id="rId65"/>
    </p:embeddedFont>
    <p:embeddedFont>
      <p:font typeface="EB Garamond"/>
      <p:regular r:id="rId66"/>
    </p:embeddedFont>
    <p:embeddedFont>
      <p:font typeface="Montserrat"/>
      <p:regular r:id="rId67"/>
    </p:embeddedFont>
    <p:embeddedFont>
      <p:font typeface="Spectral ExtraBold" panose="02020902060000000000"/>
      <p:regular r:id="rId68"/>
    </p:embeddedFont>
    <p:embeddedFont>
      <p:font typeface="Spectral" panose="02020502060000000000"/>
      <p:regular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3132BF-90F4-49F7-B00F-F8315AABE10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9" Type="http://schemas.openxmlformats.org/officeDocument/2006/relationships/font" Target="fonts/font7.fntdata"/><Relationship Id="rId68" Type="http://schemas.openxmlformats.org/officeDocument/2006/relationships/font" Target="fonts/font6.fntdata"/><Relationship Id="rId67" Type="http://schemas.openxmlformats.org/officeDocument/2006/relationships/font" Target="fonts/font5.fntdata"/><Relationship Id="rId66" Type="http://schemas.openxmlformats.org/officeDocument/2006/relationships/font" Target="fonts/font4.fntdata"/><Relationship Id="rId65" Type="http://schemas.openxmlformats.org/officeDocument/2006/relationships/font" Target="fonts/font3.fntdata"/><Relationship Id="rId64" Type="http://schemas.openxmlformats.org/officeDocument/2006/relationships/font" Target="fonts/font2.fntdata"/><Relationship Id="rId63" Type="http://schemas.openxmlformats.org/officeDocument/2006/relationships/font" Target="fonts/font1.fntdata"/><Relationship Id="rId62" Type="http://schemas.openxmlformats.org/officeDocument/2006/relationships/tableStyles" Target="tableStyles.xml"/><Relationship Id="rId61" Type="http://schemas.openxmlformats.org/officeDocument/2006/relationships/viewProps" Target="viewProps.xml"/><Relationship Id="rId60" Type="http://schemas.openxmlformats.org/officeDocument/2006/relationships/presProps" Target="presProps.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 name="Shape 79"/>
        <p:cNvGrpSpPr/>
        <p:nvPr/>
      </p:nvGrpSpPr>
      <p:grpSpPr>
        <a:xfrm>
          <a:off x="0" y="0"/>
          <a:ext cx="0" cy="0"/>
          <a:chOff x="0" y="0"/>
          <a:chExt cx="0" cy="0"/>
        </a:xfrm>
      </p:grpSpPr>
      <p:sp>
        <p:nvSpPr>
          <p:cNvPr id="80" name="Google Shape;80;p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81" name="Google Shape;81;p1: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9" name="Shape 169"/>
        <p:cNvGrpSpPr/>
        <p:nvPr/>
      </p:nvGrpSpPr>
      <p:grpSpPr>
        <a:xfrm>
          <a:off x="0" y="0"/>
          <a:ext cx="0" cy="0"/>
          <a:chOff x="0" y="0"/>
          <a:chExt cx="0" cy="0"/>
        </a:xfrm>
      </p:grpSpPr>
      <p:sp>
        <p:nvSpPr>
          <p:cNvPr id="170" name="Google Shape;170;p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5: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6" name="Shape 176"/>
        <p:cNvGrpSpPr/>
        <p:nvPr/>
      </p:nvGrpSpPr>
      <p:grpSpPr>
        <a:xfrm>
          <a:off x="0" y="0"/>
          <a:ext cx="0" cy="0"/>
          <a:chOff x="0" y="0"/>
          <a:chExt cx="0" cy="0"/>
        </a:xfrm>
      </p:grpSpPr>
      <p:sp>
        <p:nvSpPr>
          <p:cNvPr id="177" name="Google Shape;177;g26bd865ca42_0_18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6bd865ca42_0_18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1" name="Shape 181"/>
        <p:cNvGrpSpPr/>
        <p:nvPr/>
      </p:nvGrpSpPr>
      <p:grpSpPr>
        <a:xfrm>
          <a:off x="0" y="0"/>
          <a:ext cx="0" cy="0"/>
          <a:chOff x="0" y="0"/>
          <a:chExt cx="0" cy="0"/>
        </a:xfrm>
      </p:grpSpPr>
      <p:sp>
        <p:nvSpPr>
          <p:cNvPr id="182" name="Google Shape;182;p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3" name="Google Shape;183;p6: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8" name="Shape 188"/>
        <p:cNvGrpSpPr/>
        <p:nvPr/>
      </p:nvGrpSpPr>
      <p:grpSpPr>
        <a:xfrm>
          <a:off x="0" y="0"/>
          <a:ext cx="0" cy="0"/>
          <a:chOff x="0" y="0"/>
          <a:chExt cx="0" cy="0"/>
        </a:xfrm>
      </p:grpSpPr>
      <p:sp>
        <p:nvSpPr>
          <p:cNvPr id="189" name="Google Shape;189;p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 name="Google Shape;190;p7: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4" name="Shape 194"/>
        <p:cNvGrpSpPr/>
        <p:nvPr/>
      </p:nvGrpSpPr>
      <p:grpSpPr>
        <a:xfrm>
          <a:off x="0" y="0"/>
          <a:ext cx="0" cy="0"/>
          <a:chOff x="0" y="0"/>
          <a:chExt cx="0" cy="0"/>
        </a:xfrm>
      </p:grpSpPr>
      <p:sp>
        <p:nvSpPr>
          <p:cNvPr id="195" name="Google Shape;195;p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6" name="Google Shape;196;p8: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0" name="Shape 200"/>
        <p:cNvGrpSpPr/>
        <p:nvPr/>
      </p:nvGrpSpPr>
      <p:grpSpPr>
        <a:xfrm>
          <a:off x="0" y="0"/>
          <a:ext cx="0" cy="0"/>
          <a:chOff x="0" y="0"/>
          <a:chExt cx="0" cy="0"/>
        </a:xfrm>
      </p:grpSpPr>
      <p:sp>
        <p:nvSpPr>
          <p:cNvPr id="201" name="Google Shape;201;p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2" name="Google Shape;202;p9: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7" name="Shape 207"/>
        <p:cNvGrpSpPr/>
        <p:nvPr/>
      </p:nvGrpSpPr>
      <p:grpSpPr>
        <a:xfrm>
          <a:off x="0" y="0"/>
          <a:ext cx="0" cy="0"/>
          <a:chOff x="0" y="0"/>
          <a:chExt cx="0" cy="0"/>
        </a:xfrm>
      </p:grpSpPr>
      <p:sp>
        <p:nvSpPr>
          <p:cNvPr id="208" name="Google Shape;208;p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10: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3" name="Shape 213"/>
        <p:cNvGrpSpPr/>
        <p:nvPr/>
      </p:nvGrpSpPr>
      <p:grpSpPr>
        <a:xfrm>
          <a:off x="0" y="0"/>
          <a:ext cx="0" cy="0"/>
          <a:chOff x="0" y="0"/>
          <a:chExt cx="0" cy="0"/>
        </a:xfrm>
      </p:grpSpPr>
      <p:sp>
        <p:nvSpPr>
          <p:cNvPr id="214" name="Google Shape;214;p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15" name="Google Shape;215;p11: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9" name="Shape 219"/>
        <p:cNvGrpSpPr/>
        <p:nvPr/>
      </p:nvGrpSpPr>
      <p:grpSpPr>
        <a:xfrm>
          <a:off x="0" y="0"/>
          <a:ext cx="0" cy="0"/>
          <a:chOff x="0" y="0"/>
          <a:chExt cx="0" cy="0"/>
        </a:xfrm>
      </p:grpSpPr>
      <p:sp>
        <p:nvSpPr>
          <p:cNvPr id="220" name="Google Shape;220;g26bd865ca42_0_18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26bd865ca42_0_18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4" name="Shape 224"/>
        <p:cNvGrpSpPr/>
        <p:nvPr/>
      </p:nvGrpSpPr>
      <p:grpSpPr>
        <a:xfrm>
          <a:off x="0" y="0"/>
          <a:ext cx="0" cy="0"/>
          <a:chOff x="0" y="0"/>
          <a:chExt cx="0" cy="0"/>
        </a:xfrm>
      </p:grpSpPr>
      <p:sp>
        <p:nvSpPr>
          <p:cNvPr id="225" name="Google Shape;225;p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p12: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 name="Shape 86"/>
        <p:cNvGrpSpPr/>
        <p:nvPr/>
      </p:nvGrpSpPr>
      <p:grpSpPr>
        <a:xfrm>
          <a:off x="0" y="0"/>
          <a:ext cx="0" cy="0"/>
          <a:chOff x="0" y="0"/>
          <a:chExt cx="0" cy="0"/>
        </a:xfrm>
      </p:grpSpPr>
      <p:sp>
        <p:nvSpPr>
          <p:cNvPr id="87" name="Google Shape;87;g26bd865ca42_0_11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6bd865ca42_0_11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1" name="Shape 231"/>
        <p:cNvGrpSpPr/>
        <p:nvPr/>
      </p:nvGrpSpPr>
      <p:grpSpPr>
        <a:xfrm>
          <a:off x="0" y="0"/>
          <a:ext cx="0" cy="0"/>
          <a:chOff x="0" y="0"/>
          <a:chExt cx="0" cy="0"/>
        </a:xfrm>
      </p:grpSpPr>
      <p:sp>
        <p:nvSpPr>
          <p:cNvPr id="232" name="Google Shape;232;p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3" name="Google Shape;233;p13: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7" name="Shape 237"/>
        <p:cNvGrpSpPr/>
        <p:nvPr/>
      </p:nvGrpSpPr>
      <p:grpSpPr>
        <a:xfrm>
          <a:off x="0" y="0"/>
          <a:ext cx="0" cy="0"/>
          <a:chOff x="0" y="0"/>
          <a:chExt cx="0" cy="0"/>
        </a:xfrm>
      </p:grpSpPr>
      <p:sp>
        <p:nvSpPr>
          <p:cNvPr id="238" name="Google Shape;238;p1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14: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4" name="Shape 244"/>
        <p:cNvGrpSpPr/>
        <p:nvPr/>
      </p:nvGrpSpPr>
      <p:grpSpPr>
        <a:xfrm>
          <a:off x="0" y="0"/>
          <a:ext cx="0" cy="0"/>
          <a:chOff x="0" y="0"/>
          <a:chExt cx="0" cy="0"/>
        </a:xfrm>
      </p:grpSpPr>
      <p:sp>
        <p:nvSpPr>
          <p:cNvPr id="245" name="Google Shape;245;p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6" name="Google Shape;246;p15: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0" name="Shape 250"/>
        <p:cNvGrpSpPr/>
        <p:nvPr/>
      </p:nvGrpSpPr>
      <p:grpSpPr>
        <a:xfrm>
          <a:off x="0" y="0"/>
          <a:ext cx="0" cy="0"/>
          <a:chOff x="0" y="0"/>
          <a:chExt cx="0" cy="0"/>
        </a:xfrm>
      </p:grpSpPr>
      <p:sp>
        <p:nvSpPr>
          <p:cNvPr id="251" name="Google Shape;251;p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2" name="Google Shape;252;p16: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6" name="Shape 256"/>
        <p:cNvGrpSpPr/>
        <p:nvPr/>
      </p:nvGrpSpPr>
      <p:grpSpPr>
        <a:xfrm>
          <a:off x="0" y="0"/>
          <a:ext cx="0" cy="0"/>
          <a:chOff x="0" y="0"/>
          <a:chExt cx="0" cy="0"/>
        </a:xfrm>
      </p:grpSpPr>
      <p:sp>
        <p:nvSpPr>
          <p:cNvPr id="257" name="Google Shape;257;g26bd865ca42_0_18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26bd865ca42_0_18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1" name="Shape 261"/>
        <p:cNvGrpSpPr/>
        <p:nvPr/>
      </p:nvGrpSpPr>
      <p:grpSpPr>
        <a:xfrm>
          <a:off x="0" y="0"/>
          <a:ext cx="0" cy="0"/>
          <a:chOff x="0" y="0"/>
          <a:chExt cx="0" cy="0"/>
        </a:xfrm>
      </p:grpSpPr>
      <p:sp>
        <p:nvSpPr>
          <p:cNvPr id="262" name="Google Shape;262;p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3" name="Google Shape;263;p17: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8" name="Shape 268"/>
        <p:cNvGrpSpPr/>
        <p:nvPr/>
      </p:nvGrpSpPr>
      <p:grpSpPr>
        <a:xfrm>
          <a:off x="0" y="0"/>
          <a:ext cx="0" cy="0"/>
          <a:chOff x="0" y="0"/>
          <a:chExt cx="0" cy="0"/>
        </a:xfrm>
      </p:grpSpPr>
      <p:sp>
        <p:nvSpPr>
          <p:cNvPr id="269" name="Google Shape;269;p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 name="Google Shape;270;p18: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4" name="Shape 274"/>
        <p:cNvGrpSpPr/>
        <p:nvPr/>
      </p:nvGrpSpPr>
      <p:grpSpPr>
        <a:xfrm>
          <a:off x="0" y="0"/>
          <a:ext cx="0" cy="0"/>
          <a:chOff x="0" y="0"/>
          <a:chExt cx="0" cy="0"/>
        </a:xfrm>
      </p:grpSpPr>
      <p:sp>
        <p:nvSpPr>
          <p:cNvPr id="275" name="Google Shape;275;p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 name="Google Shape;276;p19: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0" name="Shape 280"/>
        <p:cNvGrpSpPr/>
        <p:nvPr/>
      </p:nvGrpSpPr>
      <p:grpSpPr>
        <a:xfrm>
          <a:off x="0" y="0"/>
          <a:ext cx="0" cy="0"/>
          <a:chOff x="0" y="0"/>
          <a:chExt cx="0" cy="0"/>
        </a:xfrm>
      </p:grpSpPr>
      <p:sp>
        <p:nvSpPr>
          <p:cNvPr id="281" name="Google Shape;281;p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2" name="Google Shape;282;p20: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6" name="Shape 286"/>
        <p:cNvGrpSpPr/>
        <p:nvPr/>
      </p:nvGrpSpPr>
      <p:grpSpPr>
        <a:xfrm>
          <a:off x="0" y="0"/>
          <a:ext cx="0" cy="0"/>
          <a:chOff x="0" y="0"/>
          <a:chExt cx="0" cy="0"/>
        </a:xfrm>
      </p:grpSpPr>
      <p:sp>
        <p:nvSpPr>
          <p:cNvPr id="287" name="Google Shape;287;g26bd865ca42_0_18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6bd865ca42_0_18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8" name="Shape 118"/>
        <p:cNvGrpSpPr/>
        <p:nvPr/>
      </p:nvGrpSpPr>
      <p:grpSpPr>
        <a:xfrm>
          <a:off x="0" y="0"/>
          <a:ext cx="0" cy="0"/>
          <a:chOff x="0" y="0"/>
          <a:chExt cx="0" cy="0"/>
        </a:xfrm>
      </p:grpSpPr>
      <p:sp>
        <p:nvSpPr>
          <p:cNvPr id="119" name="Google Shape;119;g26bd865ca42_0_189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6bd865ca42_0_189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1" name="Shape 291"/>
        <p:cNvGrpSpPr/>
        <p:nvPr/>
      </p:nvGrpSpPr>
      <p:grpSpPr>
        <a:xfrm>
          <a:off x="0" y="0"/>
          <a:ext cx="0" cy="0"/>
          <a:chOff x="0" y="0"/>
          <a:chExt cx="0" cy="0"/>
        </a:xfrm>
      </p:grpSpPr>
      <p:sp>
        <p:nvSpPr>
          <p:cNvPr id="292" name="Google Shape;292;p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3" name="Google Shape;293;p21: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7" name="Shape 297"/>
        <p:cNvGrpSpPr/>
        <p:nvPr/>
      </p:nvGrpSpPr>
      <p:grpSpPr>
        <a:xfrm>
          <a:off x="0" y="0"/>
          <a:ext cx="0" cy="0"/>
          <a:chOff x="0" y="0"/>
          <a:chExt cx="0" cy="0"/>
        </a:xfrm>
      </p:grpSpPr>
      <p:sp>
        <p:nvSpPr>
          <p:cNvPr id="298" name="Google Shape;298;p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9" name="Google Shape;299;p22: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4" name="Shape 304"/>
        <p:cNvGrpSpPr/>
        <p:nvPr/>
      </p:nvGrpSpPr>
      <p:grpSpPr>
        <a:xfrm>
          <a:off x="0" y="0"/>
          <a:ext cx="0" cy="0"/>
          <a:chOff x="0" y="0"/>
          <a:chExt cx="0" cy="0"/>
        </a:xfrm>
      </p:grpSpPr>
      <p:sp>
        <p:nvSpPr>
          <p:cNvPr id="305" name="Google Shape;305;p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 name="Google Shape;306;p23: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0" name="Shape 310"/>
        <p:cNvGrpSpPr/>
        <p:nvPr/>
      </p:nvGrpSpPr>
      <p:grpSpPr>
        <a:xfrm>
          <a:off x="0" y="0"/>
          <a:ext cx="0" cy="0"/>
          <a:chOff x="0" y="0"/>
          <a:chExt cx="0" cy="0"/>
        </a:xfrm>
      </p:grpSpPr>
      <p:sp>
        <p:nvSpPr>
          <p:cNvPr id="311" name="Google Shape;311;p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2" name="Google Shape;312;p24: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7" name="Shape 317"/>
        <p:cNvGrpSpPr/>
        <p:nvPr/>
      </p:nvGrpSpPr>
      <p:grpSpPr>
        <a:xfrm>
          <a:off x="0" y="0"/>
          <a:ext cx="0" cy="0"/>
          <a:chOff x="0" y="0"/>
          <a:chExt cx="0" cy="0"/>
        </a:xfrm>
      </p:grpSpPr>
      <p:sp>
        <p:nvSpPr>
          <p:cNvPr id="318" name="Google Shape;318;p2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9" name="Google Shape;319;p25: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4" name="Shape 324"/>
        <p:cNvGrpSpPr/>
        <p:nvPr/>
      </p:nvGrpSpPr>
      <p:grpSpPr>
        <a:xfrm>
          <a:off x="0" y="0"/>
          <a:ext cx="0" cy="0"/>
          <a:chOff x="0" y="0"/>
          <a:chExt cx="0" cy="0"/>
        </a:xfrm>
      </p:grpSpPr>
      <p:sp>
        <p:nvSpPr>
          <p:cNvPr id="325" name="Google Shape;325;p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6" name="Google Shape;326;p26: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1" name="Shape 331"/>
        <p:cNvGrpSpPr/>
        <p:nvPr/>
      </p:nvGrpSpPr>
      <p:grpSpPr>
        <a:xfrm>
          <a:off x="0" y="0"/>
          <a:ext cx="0" cy="0"/>
          <a:chOff x="0" y="0"/>
          <a:chExt cx="0" cy="0"/>
        </a:xfrm>
      </p:grpSpPr>
      <p:sp>
        <p:nvSpPr>
          <p:cNvPr id="332" name="Google Shape;332;p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3" name="Google Shape;333;p27: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7" name="Shape 337"/>
        <p:cNvGrpSpPr/>
        <p:nvPr/>
      </p:nvGrpSpPr>
      <p:grpSpPr>
        <a:xfrm>
          <a:off x="0" y="0"/>
          <a:ext cx="0" cy="0"/>
          <a:chOff x="0" y="0"/>
          <a:chExt cx="0" cy="0"/>
        </a:xfrm>
      </p:grpSpPr>
      <p:sp>
        <p:nvSpPr>
          <p:cNvPr id="338" name="Google Shape;338;g26bd865ca42_0_7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9" name="Google Shape;339;g26bd865ca42_0_78: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3" name="Shape 343"/>
        <p:cNvGrpSpPr/>
        <p:nvPr/>
      </p:nvGrpSpPr>
      <p:grpSpPr>
        <a:xfrm>
          <a:off x="0" y="0"/>
          <a:ext cx="0" cy="0"/>
          <a:chOff x="0" y="0"/>
          <a:chExt cx="0" cy="0"/>
        </a:xfrm>
      </p:grpSpPr>
      <p:sp>
        <p:nvSpPr>
          <p:cNvPr id="344" name="Google Shape;344;g26bd865ca42_0_185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26bd865ca42_0_185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8" name="Shape 348"/>
        <p:cNvGrpSpPr/>
        <p:nvPr/>
      </p:nvGrpSpPr>
      <p:grpSpPr>
        <a:xfrm>
          <a:off x="0" y="0"/>
          <a:ext cx="0" cy="0"/>
          <a:chOff x="0" y="0"/>
          <a:chExt cx="0" cy="0"/>
        </a:xfrm>
      </p:grpSpPr>
      <p:sp>
        <p:nvSpPr>
          <p:cNvPr id="349" name="Google Shape;349;p2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0" name="Google Shape;350;p28: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4" name="Shape 134"/>
        <p:cNvGrpSpPr/>
        <p:nvPr/>
      </p:nvGrpSpPr>
      <p:grpSpPr>
        <a:xfrm>
          <a:off x="0" y="0"/>
          <a:ext cx="0" cy="0"/>
          <a:chOff x="0" y="0"/>
          <a:chExt cx="0" cy="0"/>
        </a:xfrm>
      </p:grpSpPr>
      <p:sp>
        <p:nvSpPr>
          <p:cNvPr id="135" name="Google Shape;135;g26bd865ca42_0_65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6bd865ca42_0_65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5" name="Shape 355"/>
        <p:cNvGrpSpPr/>
        <p:nvPr/>
      </p:nvGrpSpPr>
      <p:grpSpPr>
        <a:xfrm>
          <a:off x="0" y="0"/>
          <a:ext cx="0" cy="0"/>
          <a:chOff x="0" y="0"/>
          <a:chExt cx="0" cy="0"/>
        </a:xfrm>
      </p:grpSpPr>
      <p:sp>
        <p:nvSpPr>
          <p:cNvPr id="356" name="Google Shape;356;p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7" name="Google Shape;357;p29: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1" name="Shape 361"/>
        <p:cNvGrpSpPr/>
        <p:nvPr/>
      </p:nvGrpSpPr>
      <p:grpSpPr>
        <a:xfrm>
          <a:off x="0" y="0"/>
          <a:ext cx="0" cy="0"/>
          <a:chOff x="0" y="0"/>
          <a:chExt cx="0" cy="0"/>
        </a:xfrm>
      </p:grpSpPr>
      <p:sp>
        <p:nvSpPr>
          <p:cNvPr id="362" name="Google Shape;362;p3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30: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7" name="Shape 367"/>
        <p:cNvGrpSpPr/>
        <p:nvPr/>
      </p:nvGrpSpPr>
      <p:grpSpPr>
        <a:xfrm>
          <a:off x="0" y="0"/>
          <a:ext cx="0" cy="0"/>
          <a:chOff x="0" y="0"/>
          <a:chExt cx="0" cy="0"/>
        </a:xfrm>
      </p:grpSpPr>
      <p:sp>
        <p:nvSpPr>
          <p:cNvPr id="368" name="Google Shape;368;p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9" name="Google Shape;369;p31: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3" name="Shape 373"/>
        <p:cNvGrpSpPr/>
        <p:nvPr/>
      </p:nvGrpSpPr>
      <p:grpSpPr>
        <a:xfrm>
          <a:off x="0" y="0"/>
          <a:ext cx="0" cy="0"/>
          <a:chOff x="0" y="0"/>
          <a:chExt cx="0" cy="0"/>
        </a:xfrm>
      </p:grpSpPr>
      <p:sp>
        <p:nvSpPr>
          <p:cNvPr id="374" name="Google Shape;374;p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 name="Google Shape;375;p32: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9" name="Shape 379"/>
        <p:cNvGrpSpPr/>
        <p:nvPr/>
      </p:nvGrpSpPr>
      <p:grpSpPr>
        <a:xfrm>
          <a:off x="0" y="0"/>
          <a:ext cx="0" cy="0"/>
          <a:chOff x="0" y="0"/>
          <a:chExt cx="0" cy="0"/>
        </a:xfrm>
      </p:grpSpPr>
      <p:sp>
        <p:nvSpPr>
          <p:cNvPr id="380" name="Google Shape;380;g26bd865ca42_0_19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26bd865ca42_0_19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4" name="Shape 384"/>
        <p:cNvGrpSpPr/>
        <p:nvPr/>
      </p:nvGrpSpPr>
      <p:grpSpPr>
        <a:xfrm>
          <a:off x="0" y="0"/>
          <a:ext cx="0" cy="0"/>
          <a:chOff x="0" y="0"/>
          <a:chExt cx="0" cy="0"/>
        </a:xfrm>
      </p:grpSpPr>
      <p:sp>
        <p:nvSpPr>
          <p:cNvPr id="385" name="Google Shape;385;g26bd865ca42_0_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6" name="Google Shape;386;g26bd865ca42_0_12: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1" name="Shape 391"/>
        <p:cNvGrpSpPr/>
        <p:nvPr/>
      </p:nvGrpSpPr>
      <p:grpSpPr>
        <a:xfrm>
          <a:off x="0" y="0"/>
          <a:ext cx="0" cy="0"/>
          <a:chOff x="0" y="0"/>
          <a:chExt cx="0" cy="0"/>
        </a:xfrm>
      </p:grpSpPr>
      <p:sp>
        <p:nvSpPr>
          <p:cNvPr id="392" name="Google Shape;392;g26bd865ca42_0_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3" name="Google Shape;393;g26bd865ca42_0_18: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8" name="Shape 398"/>
        <p:cNvGrpSpPr/>
        <p:nvPr/>
      </p:nvGrpSpPr>
      <p:grpSpPr>
        <a:xfrm>
          <a:off x="0" y="0"/>
          <a:ext cx="0" cy="0"/>
          <a:chOff x="0" y="0"/>
          <a:chExt cx="0" cy="0"/>
        </a:xfrm>
      </p:grpSpPr>
      <p:sp>
        <p:nvSpPr>
          <p:cNvPr id="399" name="Google Shape;399;g26bd865ca42_0_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0" name="Google Shape;400;g26bd865ca42_0_23: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5" name="Shape 405"/>
        <p:cNvGrpSpPr/>
        <p:nvPr/>
      </p:nvGrpSpPr>
      <p:grpSpPr>
        <a:xfrm>
          <a:off x="0" y="0"/>
          <a:ext cx="0" cy="0"/>
          <a:chOff x="0" y="0"/>
          <a:chExt cx="0" cy="0"/>
        </a:xfrm>
      </p:grpSpPr>
      <p:sp>
        <p:nvSpPr>
          <p:cNvPr id="406" name="Google Shape;406;g26bd865ca42_0_2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7" name="Google Shape;407;g26bd865ca42_0_28: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2" name="Shape 412"/>
        <p:cNvGrpSpPr/>
        <p:nvPr/>
      </p:nvGrpSpPr>
      <p:grpSpPr>
        <a:xfrm>
          <a:off x="0" y="0"/>
          <a:ext cx="0" cy="0"/>
          <a:chOff x="0" y="0"/>
          <a:chExt cx="0" cy="0"/>
        </a:xfrm>
      </p:grpSpPr>
      <p:sp>
        <p:nvSpPr>
          <p:cNvPr id="413" name="Google Shape;413;g26bd865ca42_0_193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26bd865ca42_0_193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9" name="Shape 139"/>
        <p:cNvGrpSpPr/>
        <p:nvPr/>
      </p:nvGrpSpPr>
      <p:grpSpPr>
        <a:xfrm>
          <a:off x="0" y="0"/>
          <a:ext cx="0" cy="0"/>
          <a:chOff x="0" y="0"/>
          <a:chExt cx="0" cy="0"/>
        </a:xfrm>
      </p:grpSpPr>
      <p:sp>
        <p:nvSpPr>
          <p:cNvPr id="140" name="Google Shape;140;p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 name="Google Shape;141;p2: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9" name="Shape 419"/>
        <p:cNvGrpSpPr/>
        <p:nvPr/>
      </p:nvGrpSpPr>
      <p:grpSpPr>
        <a:xfrm>
          <a:off x="0" y="0"/>
          <a:ext cx="0" cy="0"/>
          <a:chOff x="0" y="0"/>
          <a:chExt cx="0" cy="0"/>
        </a:xfrm>
      </p:grpSpPr>
      <p:sp>
        <p:nvSpPr>
          <p:cNvPr id="420" name="Google Shape;420;g26bd865ca42_0_4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1" name="Google Shape;421;g26bd865ca42_0_43: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6" name="Shape 426"/>
        <p:cNvGrpSpPr/>
        <p:nvPr/>
      </p:nvGrpSpPr>
      <p:grpSpPr>
        <a:xfrm>
          <a:off x="0" y="0"/>
          <a:ext cx="0" cy="0"/>
          <a:chOff x="0" y="0"/>
          <a:chExt cx="0" cy="0"/>
        </a:xfrm>
      </p:grpSpPr>
      <p:sp>
        <p:nvSpPr>
          <p:cNvPr id="427" name="Google Shape;427;g26bd865ca42_0_4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8" name="Google Shape;428;g26bd865ca42_0_48: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6" name="Shape 436"/>
        <p:cNvGrpSpPr/>
        <p:nvPr/>
      </p:nvGrpSpPr>
      <p:grpSpPr>
        <a:xfrm>
          <a:off x="0" y="0"/>
          <a:ext cx="0" cy="0"/>
          <a:chOff x="0" y="0"/>
          <a:chExt cx="0" cy="0"/>
        </a:xfrm>
      </p:grpSpPr>
      <p:sp>
        <p:nvSpPr>
          <p:cNvPr id="437" name="Google Shape;437;g26bd865ca42_0_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8" name="Google Shape;438;g26bd865ca42_0_53: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3" name="Shape 443"/>
        <p:cNvGrpSpPr/>
        <p:nvPr/>
      </p:nvGrpSpPr>
      <p:grpSpPr>
        <a:xfrm>
          <a:off x="0" y="0"/>
          <a:ext cx="0" cy="0"/>
          <a:chOff x="0" y="0"/>
          <a:chExt cx="0" cy="0"/>
        </a:xfrm>
      </p:grpSpPr>
      <p:sp>
        <p:nvSpPr>
          <p:cNvPr id="444" name="Google Shape;444;g26bd865ca42_0_5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5" name="Google Shape;445;g26bd865ca42_0_58: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9" name="Shape 449"/>
        <p:cNvGrpSpPr/>
        <p:nvPr/>
      </p:nvGrpSpPr>
      <p:grpSpPr>
        <a:xfrm>
          <a:off x="0" y="0"/>
          <a:ext cx="0" cy="0"/>
          <a:chOff x="0" y="0"/>
          <a:chExt cx="0" cy="0"/>
        </a:xfrm>
      </p:grpSpPr>
      <p:sp>
        <p:nvSpPr>
          <p:cNvPr id="450" name="Google Shape;450;g26bd865ca42_1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1" name="Google Shape;451;g26bd865ca42_1_0: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5" name="Shape 455"/>
        <p:cNvGrpSpPr/>
        <p:nvPr/>
      </p:nvGrpSpPr>
      <p:grpSpPr>
        <a:xfrm>
          <a:off x="0" y="0"/>
          <a:ext cx="0" cy="0"/>
          <a:chOff x="0" y="0"/>
          <a:chExt cx="0" cy="0"/>
        </a:xfrm>
      </p:grpSpPr>
      <p:sp>
        <p:nvSpPr>
          <p:cNvPr id="456" name="Google Shape;456;g26bd865ca42_0_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7" name="Google Shape;457;g26bd865ca42_0_73: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1" name="Shape 461"/>
        <p:cNvGrpSpPr/>
        <p:nvPr/>
      </p:nvGrpSpPr>
      <p:grpSpPr>
        <a:xfrm>
          <a:off x="0" y="0"/>
          <a:ext cx="0" cy="0"/>
          <a:chOff x="0" y="0"/>
          <a:chExt cx="0" cy="0"/>
        </a:xfrm>
      </p:grpSpPr>
      <p:sp>
        <p:nvSpPr>
          <p:cNvPr id="462" name="Google Shape;462;p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3" name="Google Shape;463;p46: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5" name="Shape 145"/>
        <p:cNvGrpSpPr/>
        <p:nvPr/>
      </p:nvGrpSpPr>
      <p:grpSpPr>
        <a:xfrm>
          <a:off x="0" y="0"/>
          <a:ext cx="0" cy="0"/>
          <a:chOff x="0" y="0"/>
          <a:chExt cx="0" cy="0"/>
        </a:xfrm>
      </p:grpSpPr>
      <p:sp>
        <p:nvSpPr>
          <p:cNvPr id="146" name="Google Shape;146;p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 name="Google Shape;147;p3: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2" name="Shape 152"/>
        <p:cNvGrpSpPr/>
        <p:nvPr/>
      </p:nvGrpSpPr>
      <p:grpSpPr>
        <a:xfrm>
          <a:off x="0" y="0"/>
          <a:ext cx="0" cy="0"/>
          <a:chOff x="0" y="0"/>
          <a:chExt cx="0" cy="0"/>
        </a:xfrm>
      </p:grpSpPr>
      <p:sp>
        <p:nvSpPr>
          <p:cNvPr id="153" name="Google Shape;153;g26bd865ca42_0_180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6bd865ca42_0_180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7" name="Shape 157"/>
        <p:cNvGrpSpPr/>
        <p:nvPr/>
      </p:nvGrpSpPr>
      <p:grpSpPr>
        <a:xfrm>
          <a:off x="0" y="0"/>
          <a:ext cx="0" cy="0"/>
          <a:chOff x="0" y="0"/>
          <a:chExt cx="0" cy="0"/>
        </a:xfrm>
      </p:grpSpPr>
      <p:sp>
        <p:nvSpPr>
          <p:cNvPr id="158" name="Google Shape;158;p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9" name="Google Shape;159;p4: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4" name="Shape 164"/>
        <p:cNvGrpSpPr/>
        <p:nvPr/>
      </p:nvGrpSpPr>
      <p:grpSpPr>
        <a:xfrm>
          <a:off x="0" y="0"/>
          <a:ext cx="0" cy="0"/>
          <a:chOff x="0" y="0"/>
          <a:chExt cx="0" cy="0"/>
        </a:xfrm>
      </p:grpSpPr>
      <p:sp>
        <p:nvSpPr>
          <p:cNvPr id="165" name="Google Shape;165;g26bd865ca42_0_181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6bd865ca42_0_18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9" name="Shape 9"/>
        <p:cNvGrpSpPr/>
        <p:nvPr/>
      </p:nvGrpSpPr>
      <p:grpSpPr>
        <a:xfrm>
          <a:off x="0" y="0"/>
          <a:ext cx="0" cy="0"/>
          <a:chOff x="0" y="0"/>
          <a:chExt cx="0" cy="0"/>
        </a:xfrm>
      </p:grpSpPr>
      <p:sp>
        <p:nvSpPr>
          <p:cNvPr id="10" name="Google Shape;10;p2"/>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1" name="Google Shape;11;p2"/>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p:txBody>
      </p:sp>
      <p:sp>
        <p:nvSpPr>
          <p:cNvPr id="12" name="Google Shape;12;p2"/>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6" name="Shape 46"/>
        <p:cNvGrpSpPr/>
        <p:nvPr/>
      </p:nvGrpSpPr>
      <p:grpSpPr>
        <a:xfrm>
          <a:off x="0" y="0"/>
          <a:ext cx="0" cy="0"/>
          <a:chOff x="0" y="0"/>
          <a:chExt cx="0" cy="0"/>
        </a:xfrm>
      </p:grpSpPr>
      <p:sp>
        <p:nvSpPr>
          <p:cNvPr id="47" name="Google Shape;47;p11"/>
          <p:cNvSpPr txBox="1"/>
          <p:nvPr>
            <p:ph type="title" hasCustomPrompt="1"/>
          </p:nvPr>
        </p:nvSpPr>
        <p:spPr>
          <a:xfrm>
            <a:off x="311700" y="1167925"/>
            <a:ext cx="8520600" cy="19800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Clr>
                <a:schemeClr val="dk1"/>
              </a:buClr>
              <a:buSzPts val="11000"/>
              <a:buNone/>
              <a:defRPr sz="11000">
                <a:solidFill>
                  <a:schemeClr val="dk1"/>
                </a:solidFill>
              </a:defRPr>
            </a:lvl1pPr>
            <a:lvl2pPr lvl="1" algn="ctr">
              <a:lnSpc>
                <a:spcPct val="100000"/>
              </a:lnSpc>
              <a:spcBef>
                <a:spcPts val="0"/>
              </a:spcBef>
              <a:spcAft>
                <a:spcPts val="0"/>
              </a:spcAft>
              <a:buClr>
                <a:schemeClr val="dk1"/>
              </a:buClr>
              <a:buSzPts val="11000"/>
              <a:buNone/>
              <a:defRPr sz="11000">
                <a:solidFill>
                  <a:schemeClr val="dk1"/>
                </a:solidFill>
              </a:defRPr>
            </a:lvl2pPr>
            <a:lvl3pPr lvl="2" algn="ctr">
              <a:lnSpc>
                <a:spcPct val="100000"/>
              </a:lnSpc>
              <a:spcBef>
                <a:spcPts val="0"/>
              </a:spcBef>
              <a:spcAft>
                <a:spcPts val="0"/>
              </a:spcAft>
              <a:buClr>
                <a:schemeClr val="dk1"/>
              </a:buClr>
              <a:buSzPts val="11000"/>
              <a:buNone/>
              <a:defRPr sz="11000">
                <a:solidFill>
                  <a:schemeClr val="dk1"/>
                </a:solidFill>
              </a:defRPr>
            </a:lvl3pPr>
            <a:lvl4pPr lvl="3" algn="ctr">
              <a:lnSpc>
                <a:spcPct val="100000"/>
              </a:lnSpc>
              <a:spcBef>
                <a:spcPts val="0"/>
              </a:spcBef>
              <a:spcAft>
                <a:spcPts val="0"/>
              </a:spcAft>
              <a:buClr>
                <a:schemeClr val="dk1"/>
              </a:buClr>
              <a:buSzPts val="11000"/>
              <a:buNone/>
              <a:defRPr sz="11000">
                <a:solidFill>
                  <a:schemeClr val="dk1"/>
                </a:solidFill>
              </a:defRPr>
            </a:lvl4pPr>
            <a:lvl5pPr lvl="4" algn="ctr">
              <a:lnSpc>
                <a:spcPct val="100000"/>
              </a:lnSpc>
              <a:spcBef>
                <a:spcPts val="0"/>
              </a:spcBef>
              <a:spcAft>
                <a:spcPts val="0"/>
              </a:spcAft>
              <a:buClr>
                <a:schemeClr val="dk1"/>
              </a:buClr>
              <a:buSzPts val="11000"/>
              <a:buNone/>
              <a:defRPr sz="11000">
                <a:solidFill>
                  <a:schemeClr val="dk1"/>
                </a:solidFill>
              </a:defRPr>
            </a:lvl5pPr>
            <a:lvl6pPr lvl="5" algn="ctr">
              <a:lnSpc>
                <a:spcPct val="100000"/>
              </a:lnSpc>
              <a:spcBef>
                <a:spcPts val="0"/>
              </a:spcBef>
              <a:spcAft>
                <a:spcPts val="0"/>
              </a:spcAft>
              <a:buClr>
                <a:schemeClr val="dk1"/>
              </a:buClr>
              <a:buSzPts val="11000"/>
              <a:buNone/>
              <a:defRPr sz="11000">
                <a:solidFill>
                  <a:schemeClr val="dk1"/>
                </a:solidFill>
              </a:defRPr>
            </a:lvl6pPr>
            <a:lvl7pPr lvl="6" algn="ctr">
              <a:lnSpc>
                <a:spcPct val="100000"/>
              </a:lnSpc>
              <a:spcBef>
                <a:spcPts val="0"/>
              </a:spcBef>
              <a:spcAft>
                <a:spcPts val="0"/>
              </a:spcAft>
              <a:buClr>
                <a:schemeClr val="dk1"/>
              </a:buClr>
              <a:buSzPts val="11000"/>
              <a:buNone/>
              <a:defRPr sz="11000">
                <a:solidFill>
                  <a:schemeClr val="dk1"/>
                </a:solidFill>
              </a:defRPr>
            </a:lvl7pPr>
            <a:lvl8pPr lvl="7" algn="ctr">
              <a:lnSpc>
                <a:spcPct val="100000"/>
              </a:lnSpc>
              <a:spcBef>
                <a:spcPts val="0"/>
              </a:spcBef>
              <a:spcAft>
                <a:spcPts val="0"/>
              </a:spcAft>
              <a:buClr>
                <a:schemeClr val="dk1"/>
              </a:buClr>
              <a:buSzPts val="11000"/>
              <a:buNone/>
              <a:defRPr sz="11000">
                <a:solidFill>
                  <a:schemeClr val="dk1"/>
                </a:solidFill>
              </a:defRPr>
            </a:lvl8pPr>
            <a:lvl9pPr lvl="8" algn="ctr">
              <a:lnSpc>
                <a:spcPct val="100000"/>
              </a:lnSpc>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type="body" idx="1"/>
          </p:nvPr>
        </p:nvSpPr>
        <p:spPr>
          <a:xfrm>
            <a:off x="311700" y="3224250"/>
            <a:ext cx="8520600" cy="10716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p:txBody>
      </p:sp>
      <p:sp>
        <p:nvSpPr>
          <p:cNvPr id="49" name="Google Shape;49;p1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50" name="Shape 50"/>
        <p:cNvGrpSpPr/>
        <p:nvPr/>
      </p:nvGrpSpPr>
      <p:grpSpPr>
        <a:xfrm>
          <a:off x="0" y="0"/>
          <a:ext cx="0" cy="0"/>
          <a:chOff x="0" y="0"/>
          <a:chExt cx="0" cy="0"/>
        </a:xfrm>
      </p:grpSpPr>
      <p:sp>
        <p:nvSpPr>
          <p:cNvPr id="51" name="Google Shape;51;p12"/>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2">
  <p:cSld name="CUSTOM_17">
    <p:bg>
      <p:bgPr>
        <a:solidFill>
          <a:schemeClr val="accent3"/>
        </a:solidFill>
        <a:effectLst/>
      </p:bgPr>
    </p:bg>
    <p:spTree>
      <p:nvGrpSpPr>
        <p:cNvPr id="52" name="Shape 52"/>
        <p:cNvGrpSpPr/>
        <p:nvPr/>
      </p:nvGrpSpPr>
      <p:grpSpPr>
        <a:xfrm>
          <a:off x="0" y="0"/>
          <a:ext cx="0" cy="0"/>
          <a:chOff x="0" y="0"/>
          <a:chExt cx="0" cy="0"/>
        </a:xfrm>
      </p:grpSpPr>
      <p:grpSp>
        <p:nvGrpSpPr>
          <p:cNvPr id="53" name="Google Shape;53;p13"/>
          <p:cNvGrpSpPr/>
          <p:nvPr/>
        </p:nvGrpSpPr>
        <p:grpSpPr>
          <a:xfrm rot="2506023">
            <a:off x="1274638" y="-703256"/>
            <a:ext cx="6812756" cy="6550031"/>
            <a:chOff x="1786775" y="1002200"/>
            <a:chExt cx="3861800" cy="3712875"/>
          </a:xfrm>
        </p:grpSpPr>
        <p:sp>
          <p:nvSpPr>
            <p:cNvPr id="54" name="Google Shape;54;p13"/>
            <p:cNvSpPr/>
            <p:nvPr/>
          </p:nvSpPr>
          <p:spPr>
            <a:xfrm>
              <a:off x="1786775" y="1002200"/>
              <a:ext cx="3861800" cy="3712875"/>
            </a:xfrm>
            <a:custGeom>
              <a:avLst/>
              <a:gdLst/>
              <a:ahLst/>
              <a:cxnLst/>
              <a:rect l="l" t="t" r="r" b="b"/>
              <a:pathLst>
                <a:path w="154472" h="148515" extrusionOk="0">
                  <a:moveTo>
                    <a:pt x="88939" y="1"/>
                  </a:moveTo>
                  <a:cubicBezTo>
                    <a:pt x="84075" y="1"/>
                    <a:pt x="78478" y="1648"/>
                    <a:pt x="72069" y="5669"/>
                  </a:cubicBezTo>
                  <a:cubicBezTo>
                    <a:pt x="61886" y="12053"/>
                    <a:pt x="57236" y="24332"/>
                    <a:pt x="54895" y="35457"/>
                  </a:cubicBezTo>
                  <a:cubicBezTo>
                    <a:pt x="52919" y="44971"/>
                    <a:pt x="43679" y="50017"/>
                    <a:pt x="36810" y="55214"/>
                  </a:cubicBezTo>
                  <a:cubicBezTo>
                    <a:pt x="28360" y="61658"/>
                    <a:pt x="20214" y="69135"/>
                    <a:pt x="13587" y="77677"/>
                  </a:cubicBezTo>
                  <a:cubicBezTo>
                    <a:pt x="0" y="95245"/>
                    <a:pt x="821" y="110929"/>
                    <a:pt x="9454" y="127465"/>
                  </a:cubicBezTo>
                  <a:cubicBezTo>
                    <a:pt x="12068" y="132419"/>
                    <a:pt x="16505" y="140140"/>
                    <a:pt x="29545" y="145489"/>
                  </a:cubicBezTo>
                  <a:cubicBezTo>
                    <a:pt x="34502" y="147539"/>
                    <a:pt x="39466" y="148514"/>
                    <a:pt x="44435" y="148514"/>
                  </a:cubicBezTo>
                  <a:cubicBezTo>
                    <a:pt x="57077" y="148514"/>
                    <a:pt x="69748" y="142200"/>
                    <a:pt x="82403" y="131203"/>
                  </a:cubicBezTo>
                  <a:cubicBezTo>
                    <a:pt x="86415" y="127708"/>
                    <a:pt x="89850" y="123544"/>
                    <a:pt x="93680" y="119866"/>
                  </a:cubicBezTo>
                  <a:cubicBezTo>
                    <a:pt x="97662" y="115975"/>
                    <a:pt x="102130" y="112601"/>
                    <a:pt x="106902" y="109774"/>
                  </a:cubicBezTo>
                  <a:cubicBezTo>
                    <a:pt x="118027" y="103209"/>
                    <a:pt x="131097" y="99561"/>
                    <a:pt x="140672" y="90868"/>
                  </a:cubicBezTo>
                  <a:cubicBezTo>
                    <a:pt x="145748" y="86279"/>
                    <a:pt x="149608" y="80351"/>
                    <a:pt x="151766" y="73847"/>
                  </a:cubicBezTo>
                  <a:cubicBezTo>
                    <a:pt x="154471" y="65670"/>
                    <a:pt x="152739" y="56977"/>
                    <a:pt x="146721" y="50898"/>
                  </a:cubicBezTo>
                  <a:cubicBezTo>
                    <a:pt x="141037" y="45153"/>
                    <a:pt x="136112" y="44849"/>
                    <a:pt x="130337" y="42205"/>
                  </a:cubicBezTo>
                  <a:cubicBezTo>
                    <a:pt x="123285" y="38892"/>
                    <a:pt x="118392" y="36430"/>
                    <a:pt x="116294" y="28892"/>
                  </a:cubicBezTo>
                  <a:cubicBezTo>
                    <a:pt x="113682" y="19384"/>
                    <a:pt x="105622" y="1"/>
                    <a:pt x="889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13"/>
            <p:cNvSpPr/>
            <p:nvPr/>
          </p:nvSpPr>
          <p:spPr>
            <a:xfrm>
              <a:off x="2818350" y="1817311"/>
              <a:ext cx="218125" cy="218125"/>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13"/>
            <p:cNvSpPr/>
            <p:nvPr/>
          </p:nvSpPr>
          <p:spPr>
            <a:xfrm>
              <a:off x="3016041" y="1693534"/>
              <a:ext cx="96525" cy="96525"/>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 name="Google Shape;57;p13"/>
          <p:cNvSpPr txBox="1"/>
          <p:nvPr>
            <p:ph type="title"/>
          </p:nvPr>
        </p:nvSpPr>
        <p:spPr>
          <a:xfrm>
            <a:off x="2414850" y="1636400"/>
            <a:ext cx="4314300" cy="990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5000"/>
              <a:buNone/>
              <a:defRPr sz="7200">
                <a:solidFill>
                  <a:schemeClr val="accent3"/>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
        <p:nvSpPr>
          <p:cNvPr id="58" name="Google Shape;58;p13"/>
          <p:cNvSpPr txBox="1"/>
          <p:nvPr>
            <p:ph type="subTitle" idx="1"/>
          </p:nvPr>
        </p:nvSpPr>
        <p:spPr>
          <a:xfrm>
            <a:off x="2414850" y="2800586"/>
            <a:ext cx="4314300" cy="7065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dk1"/>
              </a:buClr>
              <a:buSzPts val="2800"/>
              <a:buNone/>
              <a:defRPr sz="1400">
                <a:solidFill>
                  <a:schemeClr val="dk1"/>
                </a:solidFill>
                <a:latin typeface="Raleway"/>
                <a:ea typeface="Raleway"/>
                <a:cs typeface="Raleway"/>
                <a:sym typeface="Raleway"/>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ubtitles and descriptions">
  <p:cSld name="CUSTOM_4">
    <p:bg>
      <p:bgPr>
        <a:solidFill>
          <a:schemeClr val="accent3"/>
        </a:solidFill>
        <a:effectLst/>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3000"/>
              <a:buNone/>
              <a:defRPr>
                <a:solidFill>
                  <a:srgbClr val="FFFFFF"/>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1" name="Google Shape;61;p14"/>
          <p:cNvSpPr txBox="1"/>
          <p:nvPr>
            <p:ph type="subTitle" idx="1"/>
          </p:nvPr>
        </p:nvSpPr>
        <p:spPr>
          <a:xfrm>
            <a:off x="656250" y="2233331"/>
            <a:ext cx="2421300" cy="6690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62" name="Google Shape;62;p14"/>
          <p:cNvSpPr txBox="1"/>
          <p:nvPr>
            <p:ph type="subTitle" idx="2"/>
          </p:nvPr>
        </p:nvSpPr>
        <p:spPr>
          <a:xfrm>
            <a:off x="656250" y="1898831"/>
            <a:ext cx="2421300" cy="4194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63" name="Google Shape;63;p14"/>
          <p:cNvSpPr txBox="1"/>
          <p:nvPr>
            <p:ph type="subTitle" idx="3"/>
          </p:nvPr>
        </p:nvSpPr>
        <p:spPr>
          <a:xfrm>
            <a:off x="3361350" y="2233331"/>
            <a:ext cx="2421300" cy="6690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64" name="Google Shape;64;p14"/>
          <p:cNvSpPr txBox="1"/>
          <p:nvPr>
            <p:ph type="subTitle" idx="4"/>
          </p:nvPr>
        </p:nvSpPr>
        <p:spPr>
          <a:xfrm>
            <a:off x="3361350" y="1898831"/>
            <a:ext cx="2421300" cy="4194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65" name="Google Shape;65;p14"/>
          <p:cNvSpPr txBox="1"/>
          <p:nvPr>
            <p:ph type="subTitle" idx="5"/>
          </p:nvPr>
        </p:nvSpPr>
        <p:spPr>
          <a:xfrm>
            <a:off x="6066450" y="2233331"/>
            <a:ext cx="2421300" cy="6690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66" name="Google Shape;66;p14"/>
          <p:cNvSpPr txBox="1"/>
          <p:nvPr>
            <p:ph type="subTitle" idx="6"/>
          </p:nvPr>
        </p:nvSpPr>
        <p:spPr>
          <a:xfrm>
            <a:off x="6066450" y="1898831"/>
            <a:ext cx="2421300" cy="4194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67" name="Google Shape;67;p14"/>
          <p:cNvSpPr txBox="1"/>
          <p:nvPr>
            <p:ph type="subTitle" idx="7"/>
          </p:nvPr>
        </p:nvSpPr>
        <p:spPr>
          <a:xfrm>
            <a:off x="656250" y="4084725"/>
            <a:ext cx="2421300" cy="6690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68" name="Google Shape;68;p14"/>
          <p:cNvSpPr txBox="1"/>
          <p:nvPr>
            <p:ph type="subTitle" idx="8"/>
          </p:nvPr>
        </p:nvSpPr>
        <p:spPr>
          <a:xfrm>
            <a:off x="656250" y="3739661"/>
            <a:ext cx="2421300" cy="4194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69" name="Google Shape;69;p14"/>
          <p:cNvSpPr txBox="1"/>
          <p:nvPr>
            <p:ph type="subTitle" idx="9"/>
          </p:nvPr>
        </p:nvSpPr>
        <p:spPr>
          <a:xfrm>
            <a:off x="3361350" y="4084725"/>
            <a:ext cx="2421300" cy="6690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70" name="Google Shape;70;p14"/>
          <p:cNvSpPr txBox="1"/>
          <p:nvPr>
            <p:ph type="subTitle" idx="13"/>
          </p:nvPr>
        </p:nvSpPr>
        <p:spPr>
          <a:xfrm>
            <a:off x="3361350" y="3739661"/>
            <a:ext cx="2421300" cy="4194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71" name="Google Shape;71;p14"/>
          <p:cNvSpPr txBox="1"/>
          <p:nvPr>
            <p:ph type="subTitle" idx="14"/>
          </p:nvPr>
        </p:nvSpPr>
        <p:spPr>
          <a:xfrm>
            <a:off x="6066450" y="4084725"/>
            <a:ext cx="2421300" cy="6690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400">
                <a:solidFill>
                  <a:srgbClr val="FFFFFF"/>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72" name="Google Shape;72;p14"/>
          <p:cNvSpPr txBox="1"/>
          <p:nvPr>
            <p:ph type="subTitle" idx="15"/>
          </p:nvPr>
        </p:nvSpPr>
        <p:spPr>
          <a:xfrm>
            <a:off x="6066450" y="3739661"/>
            <a:ext cx="2421300" cy="4194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1900">
                <a:solidFill>
                  <a:srgbClr val="FFFFFF"/>
                </a:solidFill>
                <a:latin typeface="Fredoka One"/>
                <a:ea typeface="Fredoka One"/>
                <a:cs typeface="Fredoka One"/>
                <a:sym typeface="Fredoka 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73" name="Google Shape;73;p14"/>
          <p:cNvSpPr txBox="1"/>
          <p:nvPr>
            <p:ph type="title" idx="16" hasCustomPrompt="1"/>
          </p:nvPr>
        </p:nvSpPr>
        <p:spPr>
          <a:xfrm>
            <a:off x="1532300" y="1242775"/>
            <a:ext cx="669000" cy="6690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4" name="Google Shape;74;p14"/>
          <p:cNvSpPr txBox="1"/>
          <p:nvPr>
            <p:ph type="title" idx="17" hasCustomPrompt="1"/>
          </p:nvPr>
        </p:nvSpPr>
        <p:spPr>
          <a:xfrm>
            <a:off x="1532300" y="3084425"/>
            <a:ext cx="669000" cy="6690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5" name="Google Shape;75;p14"/>
          <p:cNvSpPr txBox="1"/>
          <p:nvPr>
            <p:ph type="title" idx="18" hasCustomPrompt="1"/>
          </p:nvPr>
        </p:nvSpPr>
        <p:spPr>
          <a:xfrm>
            <a:off x="4237450" y="1242825"/>
            <a:ext cx="669000" cy="6690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6" name="Google Shape;76;p14"/>
          <p:cNvSpPr txBox="1"/>
          <p:nvPr>
            <p:ph type="title" idx="19" hasCustomPrompt="1"/>
          </p:nvPr>
        </p:nvSpPr>
        <p:spPr>
          <a:xfrm>
            <a:off x="4237500" y="3084425"/>
            <a:ext cx="669000" cy="6690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7" name="Google Shape;77;p14"/>
          <p:cNvSpPr txBox="1"/>
          <p:nvPr>
            <p:ph type="title" idx="20" hasCustomPrompt="1"/>
          </p:nvPr>
        </p:nvSpPr>
        <p:spPr>
          <a:xfrm>
            <a:off x="6942450" y="1242825"/>
            <a:ext cx="669000" cy="6690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8" name="Google Shape;78;p14"/>
          <p:cNvSpPr txBox="1"/>
          <p:nvPr>
            <p:ph type="title" idx="21" hasCustomPrompt="1"/>
          </p:nvPr>
        </p:nvSpPr>
        <p:spPr>
          <a:xfrm>
            <a:off x="6942300" y="3084425"/>
            <a:ext cx="669300" cy="6690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3" name="Shape 13"/>
        <p:cNvGrpSpPr/>
        <p:nvPr/>
      </p:nvGrpSpPr>
      <p:grpSpPr>
        <a:xfrm>
          <a:off x="0" y="0"/>
          <a:ext cx="0" cy="0"/>
          <a:chOff x="0" y="0"/>
          <a:chExt cx="0" cy="0"/>
        </a:xfrm>
      </p:grpSpPr>
      <p:cxnSp>
        <p:nvCxnSpPr>
          <p:cNvPr id="14" name="Google Shape;14;p3"/>
          <p:cNvCxnSpPr/>
          <p:nvPr/>
        </p:nvCxnSpPr>
        <p:spPr>
          <a:xfrm>
            <a:off x="4278300" y="2751163"/>
            <a:ext cx="587400" cy="0"/>
          </a:xfrm>
          <a:prstGeom prst="straightConnector1">
            <a:avLst/>
          </a:prstGeom>
          <a:noFill/>
          <a:ln w="76200" cap="flat" cmpd="sng">
            <a:solidFill>
              <a:schemeClr val="dk1"/>
            </a:solidFill>
            <a:prstDash val="solid"/>
            <a:round/>
            <a:headEnd type="none" w="sm" len="sm"/>
            <a:tailEnd type="none" w="sm" len="sm"/>
          </a:ln>
        </p:spPr>
      </p:cxnSp>
      <p:sp>
        <p:nvSpPr>
          <p:cNvPr id="15" name="Google Shape;15;p3"/>
          <p:cNvSpPr txBox="1"/>
          <p:nvPr>
            <p:ph type="ctrTitle"/>
          </p:nvPr>
        </p:nvSpPr>
        <p:spPr>
          <a:xfrm>
            <a:off x="311700" y="595975"/>
            <a:ext cx="8520600" cy="19578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400"/>
              <a:buNone/>
              <a:defRPr sz="5400"/>
            </a:lvl1pPr>
            <a:lvl2pPr lvl="1" algn="ctr">
              <a:lnSpc>
                <a:spcPct val="100000"/>
              </a:lnSpc>
              <a:spcBef>
                <a:spcPts val="0"/>
              </a:spcBef>
              <a:spcAft>
                <a:spcPts val="0"/>
              </a:spcAft>
              <a:buSzPts val="5400"/>
              <a:buNone/>
              <a:defRPr sz="5400"/>
            </a:lvl2pPr>
            <a:lvl3pPr lvl="2" algn="ctr">
              <a:lnSpc>
                <a:spcPct val="100000"/>
              </a:lnSpc>
              <a:spcBef>
                <a:spcPts val="0"/>
              </a:spcBef>
              <a:spcAft>
                <a:spcPts val="0"/>
              </a:spcAft>
              <a:buSzPts val="5400"/>
              <a:buNone/>
              <a:defRPr sz="5400"/>
            </a:lvl3pPr>
            <a:lvl4pPr lvl="3" algn="ctr">
              <a:lnSpc>
                <a:spcPct val="100000"/>
              </a:lnSpc>
              <a:spcBef>
                <a:spcPts val="0"/>
              </a:spcBef>
              <a:spcAft>
                <a:spcPts val="0"/>
              </a:spcAft>
              <a:buSzPts val="5400"/>
              <a:buNone/>
              <a:defRPr sz="5400"/>
            </a:lvl4pPr>
            <a:lvl5pPr lvl="4" algn="ctr">
              <a:lnSpc>
                <a:spcPct val="100000"/>
              </a:lnSpc>
              <a:spcBef>
                <a:spcPts val="0"/>
              </a:spcBef>
              <a:spcAft>
                <a:spcPts val="0"/>
              </a:spcAft>
              <a:buSzPts val="5400"/>
              <a:buNone/>
              <a:defRPr sz="5400"/>
            </a:lvl5pPr>
            <a:lvl6pPr lvl="5" algn="ctr">
              <a:lnSpc>
                <a:spcPct val="100000"/>
              </a:lnSpc>
              <a:spcBef>
                <a:spcPts val="0"/>
              </a:spcBef>
              <a:spcAft>
                <a:spcPts val="0"/>
              </a:spcAft>
              <a:buSzPts val="5400"/>
              <a:buNone/>
              <a:defRPr sz="5400"/>
            </a:lvl6pPr>
            <a:lvl7pPr lvl="6" algn="ctr">
              <a:lnSpc>
                <a:spcPct val="100000"/>
              </a:lnSpc>
              <a:spcBef>
                <a:spcPts val="0"/>
              </a:spcBef>
              <a:spcAft>
                <a:spcPts val="0"/>
              </a:spcAft>
              <a:buSzPts val="5400"/>
              <a:buNone/>
              <a:defRPr sz="5400"/>
            </a:lvl7pPr>
            <a:lvl8pPr lvl="7" algn="ctr">
              <a:lnSpc>
                <a:spcPct val="100000"/>
              </a:lnSpc>
              <a:spcBef>
                <a:spcPts val="0"/>
              </a:spcBef>
              <a:spcAft>
                <a:spcPts val="0"/>
              </a:spcAft>
              <a:buSzPts val="5400"/>
              <a:buNone/>
              <a:defRPr sz="5400"/>
            </a:lvl8pPr>
            <a:lvl9pPr lvl="8" algn="ctr">
              <a:lnSpc>
                <a:spcPct val="100000"/>
              </a:lnSpc>
              <a:spcBef>
                <a:spcPts val="0"/>
              </a:spcBef>
              <a:spcAft>
                <a:spcPts val="0"/>
              </a:spcAft>
              <a:buSzPts val="5400"/>
              <a:buNone/>
              <a:defRPr sz="5400"/>
            </a:lvl9pPr>
          </a:lstStyle>
          <a:p/>
        </p:txBody>
      </p:sp>
      <p:sp>
        <p:nvSpPr>
          <p:cNvPr id="16" name="Google Shape;16;p3"/>
          <p:cNvSpPr txBox="1"/>
          <p:nvPr>
            <p:ph type="subTitle" idx="1"/>
          </p:nvPr>
        </p:nvSpPr>
        <p:spPr>
          <a:xfrm>
            <a:off x="311700" y="3165823"/>
            <a:ext cx="8520600" cy="7335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7" name="Google Shape;17;p3"/>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1"/>
        </a:solidFill>
        <a:effectLst/>
      </p:bgPr>
    </p:bg>
    <p:spTree>
      <p:nvGrpSpPr>
        <p:cNvPr id="18" name="Shape 18"/>
        <p:cNvGrpSpPr/>
        <p:nvPr/>
      </p:nvGrpSpPr>
      <p:grpSpPr>
        <a:xfrm>
          <a:off x="0" y="0"/>
          <a:ext cx="0" cy="0"/>
          <a:chOff x="0" y="0"/>
          <a:chExt cx="0" cy="0"/>
        </a:xfrm>
      </p:grpSpPr>
      <p:sp>
        <p:nvSpPr>
          <p:cNvPr id="19" name="Google Shape;19;p4"/>
          <p:cNvSpPr txBox="1"/>
          <p:nvPr>
            <p:ph type="title"/>
          </p:nvPr>
        </p:nvSpPr>
        <p:spPr>
          <a:xfrm>
            <a:off x="311700" y="2480550"/>
            <a:ext cx="8114400" cy="24459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Clr>
                <a:schemeClr val="lt1"/>
              </a:buClr>
              <a:buSzPts val="6800"/>
              <a:buNone/>
              <a:defRPr sz="6800">
                <a:solidFill>
                  <a:schemeClr val="lt1"/>
                </a:solidFill>
              </a:defRPr>
            </a:lvl1pPr>
            <a:lvl2pPr lvl="1" algn="l">
              <a:lnSpc>
                <a:spcPct val="100000"/>
              </a:lnSpc>
              <a:spcBef>
                <a:spcPts val="0"/>
              </a:spcBef>
              <a:spcAft>
                <a:spcPts val="0"/>
              </a:spcAft>
              <a:buClr>
                <a:schemeClr val="lt1"/>
              </a:buClr>
              <a:buSzPts val="6800"/>
              <a:buNone/>
              <a:defRPr sz="6800">
                <a:solidFill>
                  <a:schemeClr val="lt1"/>
                </a:solidFill>
              </a:defRPr>
            </a:lvl2pPr>
            <a:lvl3pPr lvl="2" algn="l">
              <a:lnSpc>
                <a:spcPct val="100000"/>
              </a:lnSpc>
              <a:spcBef>
                <a:spcPts val="0"/>
              </a:spcBef>
              <a:spcAft>
                <a:spcPts val="0"/>
              </a:spcAft>
              <a:buClr>
                <a:schemeClr val="lt1"/>
              </a:buClr>
              <a:buSzPts val="6800"/>
              <a:buNone/>
              <a:defRPr sz="6800">
                <a:solidFill>
                  <a:schemeClr val="lt1"/>
                </a:solidFill>
              </a:defRPr>
            </a:lvl3pPr>
            <a:lvl4pPr lvl="3" algn="l">
              <a:lnSpc>
                <a:spcPct val="100000"/>
              </a:lnSpc>
              <a:spcBef>
                <a:spcPts val="0"/>
              </a:spcBef>
              <a:spcAft>
                <a:spcPts val="0"/>
              </a:spcAft>
              <a:buClr>
                <a:schemeClr val="lt1"/>
              </a:buClr>
              <a:buSzPts val="6800"/>
              <a:buNone/>
              <a:defRPr sz="6800">
                <a:solidFill>
                  <a:schemeClr val="lt1"/>
                </a:solidFill>
              </a:defRPr>
            </a:lvl4pPr>
            <a:lvl5pPr lvl="4" algn="l">
              <a:lnSpc>
                <a:spcPct val="100000"/>
              </a:lnSpc>
              <a:spcBef>
                <a:spcPts val="0"/>
              </a:spcBef>
              <a:spcAft>
                <a:spcPts val="0"/>
              </a:spcAft>
              <a:buClr>
                <a:schemeClr val="lt1"/>
              </a:buClr>
              <a:buSzPts val="6800"/>
              <a:buNone/>
              <a:defRPr sz="6800">
                <a:solidFill>
                  <a:schemeClr val="lt1"/>
                </a:solidFill>
              </a:defRPr>
            </a:lvl5pPr>
            <a:lvl6pPr lvl="5" algn="l">
              <a:lnSpc>
                <a:spcPct val="100000"/>
              </a:lnSpc>
              <a:spcBef>
                <a:spcPts val="0"/>
              </a:spcBef>
              <a:spcAft>
                <a:spcPts val="0"/>
              </a:spcAft>
              <a:buClr>
                <a:schemeClr val="lt1"/>
              </a:buClr>
              <a:buSzPts val="6800"/>
              <a:buNone/>
              <a:defRPr sz="6800">
                <a:solidFill>
                  <a:schemeClr val="lt1"/>
                </a:solidFill>
              </a:defRPr>
            </a:lvl6pPr>
            <a:lvl7pPr lvl="6" algn="l">
              <a:lnSpc>
                <a:spcPct val="100000"/>
              </a:lnSpc>
              <a:spcBef>
                <a:spcPts val="0"/>
              </a:spcBef>
              <a:spcAft>
                <a:spcPts val="0"/>
              </a:spcAft>
              <a:buClr>
                <a:schemeClr val="lt1"/>
              </a:buClr>
              <a:buSzPts val="6800"/>
              <a:buNone/>
              <a:defRPr sz="6800">
                <a:solidFill>
                  <a:schemeClr val="lt1"/>
                </a:solidFill>
              </a:defRPr>
            </a:lvl7pPr>
            <a:lvl8pPr lvl="7" algn="l">
              <a:lnSpc>
                <a:spcPct val="100000"/>
              </a:lnSpc>
              <a:spcBef>
                <a:spcPts val="0"/>
              </a:spcBef>
              <a:spcAft>
                <a:spcPts val="0"/>
              </a:spcAft>
              <a:buClr>
                <a:schemeClr val="lt1"/>
              </a:buClr>
              <a:buSzPts val="6800"/>
              <a:buNone/>
              <a:defRPr sz="6800">
                <a:solidFill>
                  <a:schemeClr val="lt1"/>
                </a:solidFill>
              </a:defRPr>
            </a:lvl8pPr>
            <a:lvl9pPr lvl="8" algn="l">
              <a:lnSpc>
                <a:spcPct val="100000"/>
              </a:lnSpc>
              <a:spcBef>
                <a:spcPts val="0"/>
              </a:spcBef>
              <a:spcAft>
                <a:spcPts val="0"/>
              </a:spcAft>
              <a:buClr>
                <a:schemeClr val="lt1"/>
              </a:buClr>
              <a:buSzPts val="6800"/>
              <a:buNone/>
              <a:defRPr sz="6800">
                <a:solidFill>
                  <a:schemeClr val="lt1"/>
                </a:solidFill>
              </a:defRPr>
            </a:lvl9pPr>
          </a:lstStyle>
          <a:p/>
        </p:txBody>
      </p:sp>
      <p:sp>
        <p:nvSpPr>
          <p:cNvPr id="20" name="Google Shape;20;p4"/>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3" name="Google Shape;23;p5"/>
          <p:cNvSpPr txBox="1"/>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p:txBody>
      </p:sp>
      <p:sp>
        <p:nvSpPr>
          <p:cNvPr id="24" name="Google Shape;24;p5"/>
          <p:cNvSpPr txBox="1"/>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p:txBody>
      </p:sp>
      <p:sp>
        <p:nvSpPr>
          <p:cNvPr id="25" name="Google Shape;25;p5"/>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8" name="Google Shape;28;p6"/>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1" name="Google Shape;31;p7"/>
          <p:cNvSpPr txBox="1"/>
          <p:nvPr>
            <p:ph type="body" idx="1"/>
          </p:nvPr>
        </p:nvSpPr>
        <p:spPr>
          <a:xfrm>
            <a:off x="311700" y="1490875"/>
            <a:ext cx="2808000" cy="30780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p:txBody>
      </p:sp>
      <p:sp>
        <p:nvSpPr>
          <p:cNvPr id="32" name="Google Shape;32;p7"/>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cxnSp>
        <p:nvCxnSpPr>
          <p:cNvPr id="38" name="Google Shape;3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39" name="Google Shape;39;p9"/>
          <p:cNvSpPr txBox="1"/>
          <p:nvPr>
            <p:ph type="title"/>
          </p:nvPr>
        </p:nvSpPr>
        <p:spPr>
          <a:xfrm>
            <a:off x="265500" y="1375599"/>
            <a:ext cx="4045200" cy="15519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40" name="Google Shape;40;p9"/>
          <p:cNvSpPr txBox="1"/>
          <p:nvPr>
            <p:ph type="subTitle" idx="1"/>
          </p:nvPr>
        </p:nvSpPr>
        <p:spPr>
          <a:xfrm>
            <a:off x="265500" y="2981125"/>
            <a:ext cx="4045200" cy="13455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type="body" idx="2"/>
          </p:nvPr>
        </p:nvSpPr>
        <p:spPr>
          <a:xfrm>
            <a:off x="4939500" y="724200"/>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Clr>
                <a:schemeClr val="lt1"/>
              </a:buClr>
              <a:buSzPts val="1800"/>
              <a:buChar char="●"/>
              <a:defRPr>
                <a:solidFill>
                  <a:schemeClr val="lt1"/>
                </a:solidFill>
              </a:defRPr>
            </a:lvl1pPr>
            <a:lvl2pPr marL="914400" lvl="1" indent="-317500" algn="l">
              <a:lnSpc>
                <a:spcPct val="115000"/>
              </a:lnSpc>
              <a:spcBef>
                <a:spcPts val="0"/>
              </a:spcBef>
              <a:spcAft>
                <a:spcPts val="0"/>
              </a:spcAft>
              <a:buClr>
                <a:schemeClr val="lt1"/>
              </a:buClr>
              <a:buSzPts val="1400"/>
              <a:buChar char="○"/>
              <a:defRPr>
                <a:solidFill>
                  <a:schemeClr val="lt1"/>
                </a:solidFill>
              </a:defRPr>
            </a:lvl2pPr>
            <a:lvl3pPr marL="1371600" lvl="2" indent="-317500" algn="l">
              <a:lnSpc>
                <a:spcPct val="115000"/>
              </a:lnSpc>
              <a:spcBef>
                <a:spcPts val="0"/>
              </a:spcBef>
              <a:spcAft>
                <a:spcPts val="0"/>
              </a:spcAft>
              <a:buClr>
                <a:schemeClr val="lt1"/>
              </a:buClr>
              <a:buSzPts val="1400"/>
              <a:buChar char="■"/>
              <a:defRPr>
                <a:solidFill>
                  <a:schemeClr val="lt1"/>
                </a:solidFill>
              </a:defRPr>
            </a:lvl3pPr>
            <a:lvl4pPr marL="1828800" lvl="3" indent="-317500" algn="l">
              <a:lnSpc>
                <a:spcPct val="115000"/>
              </a:lnSpc>
              <a:spcBef>
                <a:spcPts val="0"/>
              </a:spcBef>
              <a:spcAft>
                <a:spcPts val="0"/>
              </a:spcAft>
              <a:buClr>
                <a:schemeClr val="lt1"/>
              </a:buClr>
              <a:buSzPts val="1400"/>
              <a:buChar char="●"/>
              <a:defRPr>
                <a:solidFill>
                  <a:schemeClr val="lt1"/>
                </a:solidFill>
              </a:defRPr>
            </a:lvl4pPr>
            <a:lvl5pPr marL="2286000" lvl="4" indent="-317500" algn="l">
              <a:lnSpc>
                <a:spcPct val="115000"/>
              </a:lnSpc>
              <a:spcBef>
                <a:spcPts val="0"/>
              </a:spcBef>
              <a:spcAft>
                <a:spcPts val="0"/>
              </a:spcAft>
              <a:buClr>
                <a:schemeClr val="lt1"/>
              </a:buClr>
              <a:buSzPts val="1400"/>
              <a:buChar char="○"/>
              <a:defRPr>
                <a:solidFill>
                  <a:schemeClr val="lt1"/>
                </a:solidFill>
              </a:defRPr>
            </a:lvl5pPr>
            <a:lvl6pPr marL="2743200" lvl="5" indent="-317500" algn="l">
              <a:lnSpc>
                <a:spcPct val="115000"/>
              </a:lnSpc>
              <a:spcBef>
                <a:spcPts val="0"/>
              </a:spcBef>
              <a:spcAft>
                <a:spcPts val="0"/>
              </a:spcAft>
              <a:buClr>
                <a:schemeClr val="lt1"/>
              </a:buClr>
              <a:buSzPts val="1400"/>
              <a:buChar char="■"/>
              <a:defRPr>
                <a:solidFill>
                  <a:schemeClr val="lt1"/>
                </a:solidFill>
              </a:defRPr>
            </a:lvl6pPr>
            <a:lvl7pPr marL="3200400" lvl="6" indent="-317500" algn="l">
              <a:lnSpc>
                <a:spcPct val="115000"/>
              </a:lnSpc>
              <a:spcBef>
                <a:spcPts val="0"/>
              </a:spcBef>
              <a:spcAft>
                <a:spcPts val="0"/>
              </a:spcAft>
              <a:buClr>
                <a:schemeClr val="lt1"/>
              </a:buClr>
              <a:buSzPts val="1400"/>
              <a:buChar char="●"/>
              <a:defRPr>
                <a:solidFill>
                  <a:schemeClr val="lt1"/>
                </a:solidFill>
              </a:defRPr>
            </a:lvl7pPr>
            <a:lvl8pPr marL="3657600" lvl="7" indent="-317500" algn="l">
              <a:lnSpc>
                <a:spcPct val="115000"/>
              </a:lnSpc>
              <a:spcBef>
                <a:spcPts val="0"/>
              </a:spcBef>
              <a:spcAft>
                <a:spcPts val="0"/>
              </a:spcAft>
              <a:buClr>
                <a:schemeClr val="lt1"/>
              </a:buClr>
              <a:buSzPts val="1400"/>
              <a:buChar char="○"/>
              <a:defRPr>
                <a:solidFill>
                  <a:schemeClr val="lt1"/>
                </a:solidFill>
              </a:defRPr>
            </a:lvl8pPr>
            <a:lvl9pPr marL="4114800" lvl="8" indent="-317500" algn="l">
              <a:lnSpc>
                <a:spcPct val="115000"/>
              </a:lnSpc>
              <a:spcBef>
                <a:spcPts val="0"/>
              </a:spcBef>
              <a:spcAft>
                <a:spcPts val="0"/>
              </a:spcAft>
              <a:buClr>
                <a:schemeClr val="lt1"/>
              </a:buClr>
              <a:buSzPts val="1400"/>
              <a:buChar char="■"/>
              <a:defRPr>
                <a:solidFill>
                  <a:schemeClr val="lt1"/>
                </a:solidFill>
              </a:defRPr>
            </a:lvl9pPr>
          </a:lstStyle>
          <a:p/>
        </p:txBody>
      </p:sp>
      <p:sp>
        <p:nvSpPr>
          <p:cNvPr id="42" name="Google Shape;42;p9"/>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lt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3" name="Shape 43"/>
        <p:cNvGrpSpPr/>
        <p:nvPr/>
      </p:nvGrpSpPr>
      <p:grpSpPr>
        <a:xfrm>
          <a:off x="0" y="0"/>
          <a:ext cx="0" cy="0"/>
          <a:chOff x="0" y="0"/>
          <a:chExt cx="0" cy="0"/>
        </a:xfrm>
      </p:grpSpPr>
      <p:sp>
        <p:nvSpPr>
          <p:cNvPr id="44" name="Google Shape;44;p10"/>
          <p:cNvSpPr txBox="1"/>
          <p:nvPr>
            <p:ph type="body" idx="1"/>
          </p:nvPr>
        </p:nvSpPr>
        <p:spPr>
          <a:xfrm>
            <a:off x="319500" y="4233725"/>
            <a:ext cx="5998800" cy="5988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Clr>
                <a:schemeClr val="accent3"/>
              </a:buClr>
              <a:buSzPts val="1800"/>
              <a:buFont typeface="Alfa Slab One" panose="00000500000000000000"/>
              <a:buNone/>
              <a:defRPr>
                <a:solidFill>
                  <a:schemeClr val="accent3"/>
                </a:solidFill>
                <a:latin typeface="Alfa Slab One" panose="00000500000000000000"/>
                <a:ea typeface="Alfa Slab One" panose="00000500000000000000"/>
                <a:cs typeface="Alfa Slab One" panose="00000500000000000000"/>
                <a:sym typeface="Alfa Slab One" panose="00000500000000000000"/>
              </a:defRPr>
            </a:lvl1pPr>
          </a:lstStyle>
          <a:p/>
        </p:txBody>
      </p:sp>
      <p:sp>
        <p:nvSpPr>
          <p:cNvPr id="45" name="Google Shape;45;p10"/>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accent3"/>
              </a:buClr>
              <a:buSzPts val="3000"/>
              <a:buFont typeface="Alfa Slab One" panose="00000500000000000000"/>
              <a:buNone/>
              <a:defRPr sz="3000" b="0" i="0" u="none" strike="noStrike" cap="none">
                <a:solidFill>
                  <a:schemeClr val="accent3"/>
                </a:solidFill>
                <a:latin typeface="Alfa Slab One" panose="00000500000000000000"/>
                <a:ea typeface="Alfa Slab One" panose="00000500000000000000"/>
                <a:cs typeface="Alfa Slab One" panose="00000500000000000000"/>
                <a:sym typeface="Alfa Slab One" panose="00000500000000000000"/>
              </a:defRPr>
            </a:lvl1pPr>
            <a:lvl2pPr marR="0" lvl="1" algn="l" rtl="0">
              <a:lnSpc>
                <a:spcPct val="100000"/>
              </a:lnSpc>
              <a:spcBef>
                <a:spcPts val="0"/>
              </a:spcBef>
              <a:spcAft>
                <a:spcPts val="0"/>
              </a:spcAft>
              <a:buClr>
                <a:schemeClr val="accent3"/>
              </a:buClr>
              <a:buSzPts val="3000"/>
              <a:buFont typeface="Alfa Slab One" panose="00000500000000000000"/>
              <a:buNone/>
              <a:defRPr sz="3000" b="0" i="0" u="none" strike="noStrike" cap="none">
                <a:solidFill>
                  <a:schemeClr val="accent3"/>
                </a:solidFill>
                <a:latin typeface="Alfa Slab One" panose="00000500000000000000"/>
                <a:ea typeface="Alfa Slab One" panose="00000500000000000000"/>
                <a:cs typeface="Alfa Slab One" panose="00000500000000000000"/>
                <a:sym typeface="Alfa Slab One" panose="00000500000000000000"/>
              </a:defRPr>
            </a:lvl2pPr>
            <a:lvl3pPr marR="0" lvl="2" algn="l" rtl="0">
              <a:lnSpc>
                <a:spcPct val="100000"/>
              </a:lnSpc>
              <a:spcBef>
                <a:spcPts val="0"/>
              </a:spcBef>
              <a:spcAft>
                <a:spcPts val="0"/>
              </a:spcAft>
              <a:buClr>
                <a:schemeClr val="accent3"/>
              </a:buClr>
              <a:buSzPts val="3000"/>
              <a:buFont typeface="Alfa Slab One" panose="00000500000000000000"/>
              <a:buNone/>
              <a:defRPr sz="3000" b="0" i="0" u="none" strike="noStrike" cap="none">
                <a:solidFill>
                  <a:schemeClr val="accent3"/>
                </a:solidFill>
                <a:latin typeface="Alfa Slab One" panose="00000500000000000000"/>
                <a:ea typeface="Alfa Slab One" panose="00000500000000000000"/>
                <a:cs typeface="Alfa Slab One" panose="00000500000000000000"/>
                <a:sym typeface="Alfa Slab One" panose="00000500000000000000"/>
              </a:defRPr>
            </a:lvl3pPr>
            <a:lvl4pPr marR="0" lvl="3" algn="l" rtl="0">
              <a:lnSpc>
                <a:spcPct val="100000"/>
              </a:lnSpc>
              <a:spcBef>
                <a:spcPts val="0"/>
              </a:spcBef>
              <a:spcAft>
                <a:spcPts val="0"/>
              </a:spcAft>
              <a:buClr>
                <a:schemeClr val="accent3"/>
              </a:buClr>
              <a:buSzPts val="3000"/>
              <a:buFont typeface="Alfa Slab One" panose="00000500000000000000"/>
              <a:buNone/>
              <a:defRPr sz="3000" b="0" i="0" u="none" strike="noStrike" cap="none">
                <a:solidFill>
                  <a:schemeClr val="accent3"/>
                </a:solidFill>
                <a:latin typeface="Alfa Slab One" panose="00000500000000000000"/>
                <a:ea typeface="Alfa Slab One" panose="00000500000000000000"/>
                <a:cs typeface="Alfa Slab One" panose="00000500000000000000"/>
                <a:sym typeface="Alfa Slab One" panose="00000500000000000000"/>
              </a:defRPr>
            </a:lvl4pPr>
            <a:lvl5pPr marR="0" lvl="4" algn="l" rtl="0">
              <a:lnSpc>
                <a:spcPct val="100000"/>
              </a:lnSpc>
              <a:spcBef>
                <a:spcPts val="0"/>
              </a:spcBef>
              <a:spcAft>
                <a:spcPts val="0"/>
              </a:spcAft>
              <a:buClr>
                <a:schemeClr val="accent3"/>
              </a:buClr>
              <a:buSzPts val="3000"/>
              <a:buFont typeface="Alfa Slab One" panose="00000500000000000000"/>
              <a:buNone/>
              <a:defRPr sz="3000" b="0" i="0" u="none" strike="noStrike" cap="none">
                <a:solidFill>
                  <a:schemeClr val="accent3"/>
                </a:solidFill>
                <a:latin typeface="Alfa Slab One" panose="00000500000000000000"/>
                <a:ea typeface="Alfa Slab One" panose="00000500000000000000"/>
                <a:cs typeface="Alfa Slab One" panose="00000500000000000000"/>
                <a:sym typeface="Alfa Slab One" panose="00000500000000000000"/>
              </a:defRPr>
            </a:lvl5pPr>
            <a:lvl6pPr marR="0" lvl="5" algn="l" rtl="0">
              <a:lnSpc>
                <a:spcPct val="100000"/>
              </a:lnSpc>
              <a:spcBef>
                <a:spcPts val="0"/>
              </a:spcBef>
              <a:spcAft>
                <a:spcPts val="0"/>
              </a:spcAft>
              <a:buClr>
                <a:schemeClr val="accent3"/>
              </a:buClr>
              <a:buSzPts val="3000"/>
              <a:buFont typeface="Alfa Slab One" panose="00000500000000000000"/>
              <a:buNone/>
              <a:defRPr sz="3000" b="0" i="0" u="none" strike="noStrike" cap="none">
                <a:solidFill>
                  <a:schemeClr val="accent3"/>
                </a:solidFill>
                <a:latin typeface="Alfa Slab One" panose="00000500000000000000"/>
                <a:ea typeface="Alfa Slab One" panose="00000500000000000000"/>
                <a:cs typeface="Alfa Slab One" panose="00000500000000000000"/>
                <a:sym typeface="Alfa Slab One" panose="00000500000000000000"/>
              </a:defRPr>
            </a:lvl6pPr>
            <a:lvl7pPr marR="0" lvl="6" algn="l" rtl="0">
              <a:lnSpc>
                <a:spcPct val="100000"/>
              </a:lnSpc>
              <a:spcBef>
                <a:spcPts val="0"/>
              </a:spcBef>
              <a:spcAft>
                <a:spcPts val="0"/>
              </a:spcAft>
              <a:buClr>
                <a:schemeClr val="accent3"/>
              </a:buClr>
              <a:buSzPts val="3000"/>
              <a:buFont typeface="Alfa Slab One" panose="00000500000000000000"/>
              <a:buNone/>
              <a:defRPr sz="3000" b="0" i="0" u="none" strike="noStrike" cap="none">
                <a:solidFill>
                  <a:schemeClr val="accent3"/>
                </a:solidFill>
                <a:latin typeface="Alfa Slab One" panose="00000500000000000000"/>
                <a:ea typeface="Alfa Slab One" panose="00000500000000000000"/>
                <a:cs typeface="Alfa Slab One" panose="00000500000000000000"/>
                <a:sym typeface="Alfa Slab One" panose="00000500000000000000"/>
              </a:defRPr>
            </a:lvl7pPr>
            <a:lvl8pPr marR="0" lvl="7" algn="l" rtl="0">
              <a:lnSpc>
                <a:spcPct val="100000"/>
              </a:lnSpc>
              <a:spcBef>
                <a:spcPts val="0"/>
              </a:spcBef>
              <a:spcAft>
                <a:spcPts val="0"/>
              </a:spcAft>
              <a:buClr>
                <a:schemeClr val="accent3"/>
              </a:buClr>
              <a:buSzPts val="3000"/>
              <a:buFont typeface="Alfa Slab One" panose="00000500000000000000"/>
              <a:buNone/>
              <a:defRPr sz="3000" b="0" i="0" u="none" strike="noStrike" cap="none">
                <a:solidFill>
                  <a:schemeClr val="accent3"/>
                </a:solidFill>
                <a:latin typeface="Alfa Slab One" panose="00000500000000000000"/>
                <a:ea typeface="Alfa Slab One" panose="00000500000000000000"/>
                <a:cs typeface="Alfa Slab One" panose="00000500000000000000"/>
                <a:sym typeface="Alfa Slab One" panose="00000500000000000000"/>
              </a:defRPr>
            </a:lvl8pPr>
            <a:lvl9pPr marR="0" lvl="8" algn="l" rtl="0">
              <a:lnSpc>
                <a:spcPct val="100000"/>
              </a:lnSpc>
              <a:spcBef>
                <a:spcPts val="0"/>
              </a:spcBef>
              <a:spcAft>
                <a:spcPts val="0"/>
              </a:spcAft>
              <a:buClr>
                <a:schemeClr val="accent3"/>
              </a:buClr>
              <a:buSzPts val="3000"/>
              <a:buFont typeface="Alfa Slab One" panose="00000500000000000000"/>
              <a:buNone/>
              <a:defRPr sz="3000" b="0" i="0" u="none" strike="noStrike" cap="none">
                <a:solidFill>
                  <a:schemeClr val="accent3"/>
                </a:solidFill>
                <a:latin typeface="Alfa Slab One" panose="00000500000000000000"/>
                <a:ea typeface="Alfa Slab One" panose="00000500000000000000"/>
                <a:cs typeface="Alfa Slab One" panose="00000500000000000000"/>
                <a:sym typeface="Alfa Slab One" panose="00000500000000000000"/>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Proxima Nova"/>
              <a:buChar char="●"/>
              <a:defRPr sz="1800" b="0" i="0" u="none" strike="noStrike" cap="none">
                <a:solidFill>
                  <a:schemeClr val="dk2"/>
                </a:solidFill>
                <a:latin typeface="Proxima Nova"/>
                <a:ea typeface="Proxima Nova"/>
                <a:cs typeface="Proxima Nova"/>
                <a:sym typeface="Proxima Nova"/>
              </a:defRPr>
            </a:lvl1pPr>
            <a:lvl2pPr marL="914400" marR="0" lvl="1" indent="-317500" algn="l" rtl="0">
              <a:lnSpc>
                <a:spcPct val="115000"/>
              </a:lnSpc>
              <a:spcBef>
                <a:spcPts val="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2pPr>
            <a:lvl3pPr marL="1371600" marR="0" lvl="2" indent="-317500" algn="l" rtl="0">
              <a:lnSpc>
                <a:spcPct val="115000"/>
              </a:lnSpc>
              <a:spcBef>
                <a:spcPts val="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3pPr>
            <a:lvl4pPr marL="1828800" marR="0" lvl="3" indent="-317500" algn="l" rtl="0">
              <a:lnSpc>
                <a:spcPct val="115000"/>
              </a:lnSpc>
              <a:spcBef>
                <a:spcPts val="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4pPr>
            <a:lvl5pPr marL="2286000" marR="0" lvl="4" indent="-317500" algn="l" rtl="0">
              <a:lnSpc>
                <a:spcPct val="115000"/>
              </a:lnSpc>
              <a:spcBef>
                <a:spcPts val="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5pPr>
            <a:lvl6pPr marL="2743200" marR="0" lvl="5" indent="-317500" algn="l" rtl="0">
              <a:lnSpc>
                <a:spcPct val="115000"/>
              </a:lnSpc>
              <a:spcBef>
                <a:spcPts val="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6pPr>
            <a:lvl7pPr marL="3200400" marR="0" lvl="6" indent="-317500" algn="l" rtl="0">
              <a:lnSpc>
                <a:spcPct val="115000"/>
              </a:lnSpc>
              <a:spcBef>
                <a:spcPts val="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7pPr>
            <a:lvl8pPr marL="3657600" marR="0" lvl="7" indent="-317500" algn="l" rtl="0">
              <a:lnSpc>
                <a:spcPct val="115000"/>
              </a:lnSpc>
              <a:spcBef>
                <a:spcPts val="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8pPr>
            <a:lvl9pPr marL="4114800" marR="0" lvl="8" indent="-317500" algn="l" rtl="0">
              <a:lnSpc>
                <a:spcPct val="115000"/>
              </a:lnSpc>
              <a:spcBef>
                <a:spcPts val="0"/>
              </a:spcBef>
              <a:spcAft>
                <a:spcPts val="0"/>
              </a:spcAft>
              <a:buClr>
                <a:schemeClr val="dk2"/>
              </a:buClr>
              <a:buSzPts val="1400"/>
              <a:buFont typeface="Proxima Nova"/>
              <a:buChar char="■"/>
              <a:defRPr sz="1400" b="0" i="0" u="none" strike="noStrike" cap="none">
                <a:solidFill>
                  <a:schemeClr val="dk2"/>
                </a:solidFill>
                <a:latin typeface="Proxima Nova"/>
                <a:ea typeface="Proxima Nova"/>
                <a:cs typeface="Proxima Nova"/>
                <a:sym typeface="Proxima Nova"/>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51.xml.rels><?xml version="1.0" encoding="UTF-8" standalone="yes"?>
<Relationships xmlns="http://schemas.openxmlformats.org/package/2006/relationships"><Relationship Id="rId5" Type="http://schemas.openxmlformats.org/officeDocument/2006/relationships/notesSlide" Target="../notesSlides/notesSlide51.xml"/><Relationship Id="rId4" Type="http://schemas.openxmlformats.org/officeDocument/2006/relationships/slideLayout" Target="../slideLayouts/slideLayout1.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1.xml"/><Relationship Id="rId1" Type="http://schemas.openxmlformats.org/officeDocument/2006/relationships/hyperlink" Target="https://youtu.be/yfCR6VxF_SU" TargetMode="Externa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1.xml"/><Relationship Id="rId1" Type="http://schemas.openxmlformats.org/officeDocument/2006/relationships/hyperlink" Target="https://drive.google.com/drive/folders/1_6cPnQAQMt9p3gZjF3PQXUICsWgUca_P?usp=drive_link" TargetMode="Externa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82" name="Shape 82"/>
        <p:cNvGrpSpPr/>
        <p:nvPr/>
      </p:nvGrpSpPr>
      <p:grpSpPr>
        <a:xfrm>
          <a:off x="0" y="0"/>
          <a:ext cx="0" cy="0"/>
          <a:chOff x="0" y="0"/>
          <a:chExt cx="0" cy="0"/>
        </a:xfrm>
      </p:grpSpPr>
      <p:sp>
        <p:nvSpPr>
          <p:cNvPr id="83" name="Google Shape;83;p15"/>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lnSpcReduction="20000"/>
          </a:bodyPr>
          <a:lstStyle/>
          <a:p>
            <a:pPr marL="0" marR="0" lvl="0" indent="0" algn="ctr" rtl="0">
              <a:lnSpc>
                <a:spcPct val="150000"/>
              </a:lnSpc>
              <a:spcBef>
                <a:spcPts val="0"/>
              </a:spcBef>
              <a:spcAft>
                <a:spcPts val="0"/>
              </a:spcAft>
              <a:buClr>
                <a:srgbClr val="000000"/>
              </a:buClr>
              <a:buSzPts val="1700"/>
              <a:buFont typeface="Arial" panose="020B0604020202020204"/>
              <a:buNone/>
            </a:pPr>
            <a:endParaRPr b="1">
              <a:solidFill>
                <a:srgbClr val="5352EE"/>
              </a:solidFill>
              <a:latin typeface="EB Garamond"/>
              <a:ea typeface="EB Garamond"/>
              <a:cs typeface="EB Garamond"/>
              <a:sym typeface="EB Garamond"/>
            </a:endParaRPr>
          </a:p>
          <a:p>
            <a:pPr marL="0" marR="0" lvl="0" indent="0" algn="ctr" rtl="0">
              <a:lnSpc>
                <a:spcPct val="150000"/>
              </a:lnSpc>
              <a:spcBef>
                <a:spcPts val="0"/>
              </a:spcBef>
              <a:spcAft>
                <a:spcPts val="0"/>
              </a:spcAft>
              <a:buClr>
                <a:srgbClr val="000000"/>
              </a:buClr>
              <a:buSzPts val="1700"/>
              <a:buFont typeface="Arial" panose="020B0604020202020204"/>
              <a:buNone/>
            </a:pPr>
            <a:r>
              <a:rPr lang="en-GB" sz="3600" b="1">
                <a:solidFill>
                  <a:srgbClr val="5352EE"/>
                </a:solidFill>
                <a:latin typeface="EB Garamond"/>
                <a:ea typeface="EB Garamond"/>
                <a:cs typeface="EB Garamond"/>
                <a:sym typeface="EB Garamond"/>
              </a:rPr>
              <a:t>   </a:t>
            </a:r>
            <a:r>
              <a:rPr lang="en-GB" sz="3600" b="1">
                <a:solidFill>
                  <a:srgbClr val="5352EE"/>
                </a:solidFill>
                <a:latin typeface="EB Garamond"/>
                <a:ea typeface="EB Garamond"/>
                <a:cs typeface="EB Garamond"/>
                <a:sym typeface="EB Garamond"/>
              </a:rPr>
              <a:t>BLUE COLLAR CONNECT</a:t>
            </a:r>
            <a:r>
              <a:rPr lang="en-GB" sz="3600" b="1">
                <a:solidFill>
                  <a:srgbClr val="5352EE"/>
                </a:solidFill>
                <a:latin typeface="EB Garamond"/>
                <a:ea typeface="EB Garamond"/>
                <a:cs typeface="EB Garamond"/>
                <a:sym typeface="EB Garamond"/>
              </a:rPr>
              <a:t> </a:t>
            </a:r>
            <a:endParaRPr b="1">
              <a:solidFill>
                <a:srgbClr val="5352EE"/>
              </a:solidFill>
              <a:latin typeface="EB Garamond"/>
              <a:ea typeface="EB Garamond"/>
              <a:cs typeface="EB Garamond"/>
              <a:sym typeface="EB Garamond"/>
            </a:endParaRPr>
          </a:p>
          <a:p>
            <a:pPr marL="0" marR="0" lvl="0" indent="0" algn="ctr" rtl="0">
              <a:lnSpc>
                <a:spcPct val="150000"/>
              </a:lnSpc>
              <a:spcBef>
                <a:spcPts val="0"/>
              </a:spcBef>
              <a:spcAft>
                <a:spcPts val="0"/>
              </a:spcAft>
              <a:buClr>
                <a:srgbClr val="000000"/>
              </a:buClr>
              <a:buSzPts val="1700"/>
              <a:buFont typeface="Arial" panose="020B0604020202020204"/>
              <a:buNone/>
            </a:pPr>
            <a:endParaRPr b="1">
              <a:solidFill>
                <a:srgbClr val="5352EE"/>
              </a:solidFill>
              <a:latin typeface="EB Garamond"/>
              <a:ea typeface="EB Garamond"/>
              <a:cs typeface="EB Garamond"/>
              <a:sym typeface="EB Garamond"/>
            </a:endParaRPr>
          </a:p>
          <a:p>
            <a:pPr marL="0" marR="0" lvl="0" indent="0" algn="ctr" rtl="0">
              <a:lnSpc>
                <a:spcPct val="150000"/>
              </a:lnSpc>
              <a:spcBef>
                <a:spcPts val="0"/>
              </a:spcBef>
              <a:spcAft>
                <a:spcPts val="0"/>
              </a:spcAft>
              <a:buClr>
                <a:srgbClr val="000000"/>
              </a:buClr>
              <a:buSzPts val="1700"/>
              <a:buFont typeface="Arial" panose="020B0604020202020204"/>
              <a:buNone/>
            </a:pPr>
            <a:endParaRPr b="1">
              <a:solidFill>
                <a:srgbClr val="5352EE"/>
              </a:solidFill>
              <a:latin typeface="EB Garamond"/>
              <a:ea typeface="EB Garamond"/>
              <a:cs typeface="EB Garamond"/>
              <a:sym typeface="EB Garamond"/>
            </a:endParaRPr>
          </a:p>
          <a:p>
            <a:pPr marL="0" marR="0" lvl="0" indent="0" algn="ctr" rtl="0">
              <a:lnSpc>
                <a:spcPct val="150000"/>
              </a:lnSpc>
              <a:spcBef>
                <a:spcPts val="0"/>
              </a:spcBef>
              <a:spcAft>
                <a:spcPts val="0"/>
              </a:spcAft>
              <a:buClr>
                <a:srgbClr val="000000"/>
              </a:buClr>
              <a:buSzPts val="1700"/>
              <a:buFont typeface="Arial" panose="020B0604020202020204"/>
              <a:buNone/>
            </a:pPr>
            <a:r>
              <a:rPr lang="en-GB" b="1" u="sng">
                <a:solidFill>
                  <a:srgbClr val="5352EE"/>
                </a:solidFill>
                <a:latin typeface="EB Garamond"/>
                <a:ea typeface="EB Garamond"/>
                <a:cs typeface="EB Garamond"/>
                <a:sym typeface="EB Garamond"/>
              </a:rPr>
              <a:t>Iteration 02</a:t>
            </a:r>
            <a:endParaRPr b="1" u="sng">
              <a:solidFill>
                <a:srgbClr val="5352EE"/>
              </a:solidFill>
              <a:latin typeface="EB Garamond"/>
              <a:ea typeface="EB Garamond"/>
              <a:cs typeface="EB Garamond"/>
              <a:sym typeface="EB Garamond"/>
            </a:endParaRPr>
          </a:p>
          <a:p>
            <a:pPr marL="0" marR="0" lvl="0" indent="0" algn="ctr" rtl="0">
              <a:lnSpc>
                <a:spcPct val="150000"/>
              </a:lnSpc>
              <a:spcBef>
                <a:spcPts val="0"/>
              </a:spcBef>
              <a:spcAft>
                <a:spcPts val="0"/>
              </a:spcAft>
              <a:buClr>
                <a:srgbClr val="000000"/>
              </a:buClr>
              <a:buSzPts val="1700"/>
              <a:buFont typeface="Arial" panose="020B0604020202020204"/>
              <a:buNone/>
            </a:pPr>
            <a:r>
              <a:rPr lang="en-GB" b="1">
                <a:solidFill>
                  <a:srgbClr val="5352EE"/>
                </a:solidFill>
                <a:latin typeface="EB Garamond"/>
                <a:ea typeface="EB Garamond"/>
                <a:cs typeface="EB Garamond"/>
                <a:sym typeface="EB Garamond"/>
              </a:rPr>
              <a:t>Team Members :</a:t>
            </a:r>
            <a:endParaRPr b="1" i="0" u="none" strike="noStrike" cap="none">
              <a:solidFill>
                <a:srgbClr val="5352EE"/>
              </a:solidFill>
              <a:latin typeface="EB Garamond"/>
              <a:ea typeface="EB Garamond"/>
              <a:cs typeface="EB Garamond"/>
              <a:sym typeface="EB Garamond"/>
            </a:endParaRPr>
          </a:p>
          <a:p>
            <a:pPr marL="0" marR="0" lvl="0" indent="0" algn="ctr" rtl="0">
              <a:lnSpc>
                <a:spcPct val="150000"/>
              </a:lnSpc>
              <a:spcBef>
                <a:spcPts val="0"/>
              </a:spcBef>
              <a:spcAft>
                <a:spcPts val="0"/>
              </a:spcAft>
              <a:buClr>
                <a:srgbClr val="000000"/>
              </a:buClr>
              <a:buSzPts val="1700"/>
              <a:buFont typeface="Arial" panose="020B0604020202020204"/>
              <a:buNone/>
            </a:pPr>
            <a:r>
              <a:rPr lang="en-GB" b="1">
                <a:solidFill>
                  <a:srgbClr val="5352EE"/>
                </a:solidFill>
                <a:latin typeface="EB Garamond"/>
                <a:ea typeface="EB Garamond"/>
                <a:cs typeface="EB Garamond"/>
                <a:sym typeface="EB Garamond"/>
              </a:rPr>
              <a:t>Sneha Reddy Dendi (Team Leader)</a:t>
            </a:r>
            <a:endParaRPr b="1" i="0" u="none" strike="noStrike" cap="none">
              <a:solidFill>
                <a:srgbClr val="5352EE"/>
              </a:solidFill>
              <a:latin typeface="EB Garamond"/>
              <a:ea typeface="EB Garamond"/>
              <a:cs typeface="EB Garamond"/>
              <a:sym typeface="EB Garamond"/>
            </a:endParaRPr>
          </a:p>
          <a:p>
            <a:pPr marL="0" marR="0" lvl="0" indent="0" algn="ctr" rtl="0">
              <a:lnSpc>
                <a:spcPct val="150000"/>
              </a:lnSpc>
              <a:spcBef>
                <a:spcPts val="0"/>
              </a:spcBef>
              <a:spcAft>
                <a:spcPts val="0"/>
              </a:spcAft>
              <a:buClr>
                <a:srgbClr val="000000"/>
              </a:buClr>
              <a:buSzPts val="1700"/>
              <a:buFont typeface="Arial" panose="020B0604020202020204"/>
              <a:buNone/>
            </a:pPr>
            <a:r>
              <a:rPr lang="en-GB" b="1">
                <a:solidFill>
                  <a:srgbClr val="5352EE"/>
                </a:solidFill>
                <a:latin typeface="EB Garamond"/>
                <a:ea typeface="EB Garamond"/>
                <a:cs typeface="EB Garamond"/>
                <a:sym typeface="EB Garamond"/>
              </a:rPr>
              <a:t>Gowtham Reddy Mallu  </a:t>
            </a:r>
            <a:endParaRPr lang="en-GB" b="1">
              <a:solidFill>
                <a:srgbClr val="5352EE"/>
              </a:solidFill>
              <a:latin typeface="EB Garamond"/>
              <a:ea typeface="EB Garamond"/>
              <a:cs typeface="EB Garamond"/>
              <a:sym typeface="EB Garamond"/>
            </a:endParaRPr>
          </a:p>
        </p:txBody>
      </p:sp>
      <p:sp>
        <p:nvSpPr>
          <p:cNvPr id="84" name="Google Shape;84;p15"/>
          <p:cNvSpPr/>
          <p:nvPr/>
        </p:nvSpPr>
        <p:spPr>
          <a:xfrm>
            <a:off x="671195" y="196850"/>
            <a:ext cx="3832225" cy="638810"/>
          </a:xfrm>
          <a:prstGeom prst="roundRect">
            <a:avLst>
              <a:gd name="adj" fmla="val 50000"/>
            </a:avLst>
          </a:prstGeom>
          <a:solidFill>
            <a:srgbClr val="F1F0FF"/>
          </a:solidFill>
          <a:ln w="9525" cap="flat" cmpd="sng">
            <a:solidFill>
              <a:srgbClr val="D2D6FF"/>
            </a:solidFill>
            <a:prstDash val="solid"/>
            <a:round/>
            <a:headEnd type="none" w="sm" len="sm"/>
            <a:tailEnd type="none" w="sm" len="sm"/>
          </a:ln>
          <a:effectLst>
            <a:outerShdw blurRad="57150" dist="19050" dir="5400000" algn="bl" rotWithShape="0">
              <a:srgbClr val="5352EE">
                <a:alpha val="49019"/>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r>
              <a:rPr lang="en-GB" sz="3200" b="1" i="0" u="none" strike="noStrike" cap="none">
                <a:solidFill>
                  <a:srgbClr val="5352EE"/>
                </a:solidFill>
                <a:latin typeface="Montserrat"/>
                <a:ea typeface="Montserrat"/>
                <a:cs typeface="Montserrat"/>
                <a:sym typeface="Montserrat"/>
              </a:rPr>
              <a:t>Achievers</a:t>
            </a:r>
            <a:r>
              <a:rPr lang="en-GB" sz="3200" b="1" i="0" u="none" strike="noStrike" cap="none">
                <a:solidFill>
                  <a:srgbClr val="F1F0FF"/>
                </a:solidFill>
                <a:latin typeface="Montserrat"/>
                <a:ea typeface="Montserrat"/>
                <a:cs typeface="Montserrat"/>
                <a:sym typeface="Montserrat"/>
              </a:rPr>
              <a:t> </a:t>
            </a:r>
            <a:endParaRPr sz="3200" b="1" i="0" u="none" strike="noStrike" cap="none">
              <a:solidFill>
                <a:srgbClr val="F1F0FF"/>
              </a:solidFill>
              <a:latin typeface="Montserrat"/>
              <a:ea typeface="Montserrat"/>
              <a:cs typeface="Montserrat"/>
              <a:sym typeface="Montserrat"/>
            </a:endParaRPr>
          </a:p>
        </p:txBody>
      </p:sp>
      <p:pic>
        <p:nvPicPr>
          <p:cNvPr id="85" name="Google Shape;85;p15"/>
          <p:cNvPicPr preferRelativeResize="0"/>
          <p:nvPr/>
        </p:nvPicPr>
        <p:blipFill rotWithShape="1">
          <a:blip r:embed="rId1"/>
          <a:srcRect l="16247" t="24827" r="15198" b="24440"/>
          <a:stretch>
            <a:fillRect/>
          </a:stretch>
        </p:blipFill>
        <p:spPr>
          <a:xfrm>
            <a:off x="6980555" y="0"/>
            <a:ext cx="2163445" cy="141160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72" name="Shape 172"/>
        <p:cNvGrpSpPr/>
        <p:nvPr/>
      </p:nvGrpSpPr>
      <p:grpSpPr>
        <a:xfrm>
          <a:off x="0" y="0"/>
          <a:ext cx="0" cy="0"/>
          <a:chOff x="0" y="0"/>
          <a:chExt cx="0" cy="0"/>
        </a:xfrm>
      </p:grpSpPr>
      <p:sp>
        <p:nvSpPr>
          <p:cNvPr id="173" name="Google Shape;173;p24"/>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Identifying Needs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174" name="Google Shape;174;p24"/>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Develop a user-friendly mobile application for easy access and use.</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Establishing alliances with NGO organizations to reach and assist more rural workers.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Developing a marketing strategy to increase platform visibility and attract new users.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Enhancing data security procedures to protect user data and respect privacy.</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175" name="Google Shape;175;p24"/>
          <p:cNvPicPr preferRelativeResize="0"/>
          <p:nvPr/>
        </p:nvPicPr>
        <p:blipFill rotWithShape="1">
          <a:blip r:embed="rId1"/>
          <a:srcRect/>
          <a:stretch>
            <a:fillRect/>
          </a:stretch>
        </p:blipFill>
        <p:spPr>
          <a:xfrm>
            <a:off x="7096125" y="3604260"/>
            <a:ext cx="1852295" cy="153924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5352EE"/>
        </a:solidFill>
        <a:effectLst/>
      </p:bgPr>
    </p:bg>
    <p:spTree>
      <p:nvGrpSpPr>
        <p:cNvPr id="179" name="Shape 179"/>
        <p:cNvGrpSpPr/>
        <p:nvPr/>
      </p:nvGrpSpPr>
      <p:grpSpPr>
        <a:xfrm>
          <a:off x="0" y="0"/>
          <a:ext cx="0" cy="0"/>
          <a:chOff x="0" y="0"/>
          <a:chExt cx="0" cy="0"/>
        </a:xfrm>
      </p:grpSpPr>
      <p:sp>
        <p:nvSpPr>
          <p:cNvPr id="180" name="Google Shape;180;p25"/>
          <p:cNvSpPr txBox="1"/>
          <p:nvPr>
            <p:ph type="title"/>
          </p:nvPr>
        </p:nvSpPr>
        <p:spPr>
          <a:xfrm>
            <a:off x="1744200" y="1636400"/>
            <a:ext cx="4985100" cy="990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5352EE"/>
                </a:solidFill>
              </a:rPr>
              <a:t>04</a:t>
            </a:r>
            <a:endParaRPr>
              <a:solidFill>
                <a:srgbClr val="5352EE"/>
              </a:solidFill>
            </a:endParaRPr>
          </a:p>
          <a:p>
            <a:pPr marL="0" lvl="0" indent="0" algn="ctr" rtl="0">
              <a:spcBef>
                <a:spcPts val="0"/>
              </a:spcBef>
              <a:spcAft>
                <a:spcPts val="0"/>
              </a:spcAft>
              <a:buNone/>
            </a:pPr>
            <a:r>
              <a:rPr lang="en-GB" sz="5535">
                <a:solidFill>
                  <a:srgbClr val="5352EE"/>
                </a:solidFill>
              </a:rPr>
              <a:t>Requirements</a:t>
            </a:r>
            <a:r>
              <a:rPr lang="en-GB" sz="5535">
                <a:solidFill>
                  <a:srgbClr val="5352EE"/>
                </a:solidFill>
              </a:rPr>
              <a:t> </a:t>
            </a:r>
            <a:endParaRPr sz="5535">
              <a:solidFill>
                <a:srgbClr val="5352EE"/>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84" name="Shape 184"/>
        <p:cNvGrpSpPr/>
        <p:nvPr/>
      </p:nvGrpSpPr>
      <p:grpSpPr>
        <a:xfrm>
          <a:off x="0" y="0"/>
          <a:ext cx="0" cy="0"/>
          <a:chOff x="0" y="0"/>
          <a:chExt cx="0" cy="0"/>
        </a:xfrm>
      </p:grpSpPr>
      <p:sp>
        <p:nvSpPr>
          <p:cNvPr id="185" name="Google Shape;185;p26"/>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Functional Requirements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186" name="Google Shape;186;p26"/>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AutoNum type="arabicPeriod"/>
            </a:pPr>
            <a:r>
              <a:rPr lang="en-GB" sz="1700">
                <a:solidFill>
                  <a:srgbClr val="000000"/>
                </a:solidFill>
                <a:latin typeface="Spectral" panose="02020502060000000000"/>
                <a:ea typeface="Spectral" panose="02020502060000000000"/>
                <a:cs typeface="Spectral" panose="02020502060000000000"/>
                <a:sym typeface="Spectral" panose="02020502060000000000"/>
              </a:rPr>
              <a:t>User registration and profile creation</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AutoNum type="arabicPeriod"/>
            </a:pPr>
            <a:r>
              <a:rPr lang="en-GB" sz="1700">
                <a:solidFill>
                  <a:srgbClr val="000000"/>
                </a:solidFill>
                <a:latin typeface="Spectral" panose="02020502060000000000"/>
                <a:ea typeface="Spectral" panose="02020502060000000000"/>
                <a:cs typeface="Spectral" panose="02020502060000000000"/>
                <a:sym typeface="Spectral" panose="02020502060000000000"/>
              </a:rPr>
              <a:t>People can search and use filters to find the right workers.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AutoNum type="arabicPeriod"/>
            </a:pPr>
            <a:r>
              <a:rPr lang="en-GB" sz="1700">
                <a:solidFill>
                  <a:srgbClr val="000000"/>
                </a:solidFill>
                <a:latin typeface="Spectral" panose="02020502060000000000"/>
                <a:ea typeface="Spectral" panose="02020502060000000000"/>
                <a:cs typeface="Spectral" panose="02020502060000000000"/>
                <a:sym typeface="Spectral" panose="02020502060000000000"/>
              </a:rPr>
              <a:t>Booking and scheduling system for service requests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AutoNum type="arabicPeriod"/>
            </a:pPr>
            <a:r>
              <a:rPr lang="en-GB" sz="1700">
                <a:solidFill>
                  <a:srgbClr val="000000"/>
                </a:solidFill>
                <a:latin typeface="Spectral" panose="02020502060000000000"/>
                <a:ea typeface="Spectral" panose="02020502060000000000"/>
                <a:cs typeface="Spectral" panose="02020502060000000000"/>
                <a:sym typeface="Spectral" panose="02020502060000000000"/>
              </a:rPr>
              <a:t>Users can rate and give feedback on service providers.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AutoNum type="arabicPeriod"/>
            </a:pPr>
            <a:r>
              <a:rPr lang="en-GB" sz="1700">
                <a:solidFill>
                  <a:srgbClr val="000000"/>
                </a:solidFill>
                <a:latin typeface="Spectral" panose="02020502060000000000"/>
                <a:ea typeface="Spectral" panose="02020502060000000000"/>
                <a:cs typeface="Spectral" panose="02020502060000000000"/>
                <a:sym typeface="Spectral" panose="02020502060000000000"/>
              </a:rPr>
              <a:t>Secure payment gateway integration for transactions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AutoNum type="arabicPeriod"/>
            </a:pPr>
            <a:r>
              <a:rPr lang="en-GB" sz="1700">
                <a:solidFill>
                  <a:srgbClr val="000000"/>
                </a:solidFill>
                <a:latin typeface="Spectral" panose="02020502060000000000"/>
                <a:ea typeface="Spectral" panose="02020502060000000000"/>
                <a:cs typeface="Spectral" panose="02020502060000000000"/>
                <a:sym typeface="Spectral" panose="02020502060000000000"/>
              </a:rPr>
              <a:t>Users get notifications for booking confirmations, updates, and reminders.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187" name="Google Shape;187;p26"/>
          <p:cNvPicPr preferRelativeResize="0"/>
          <p:nvPr/>
        </p:nvPicPr>
        <p:blipFill rotWithShape="1">
          <a:blip r:embed="rId1"/>
          <a:srcRect/>
          <a:stretch>
            <a:fillRect/>
          </a:stretch>
        </p:blipFill>
        <p:spPr>
          <a:xfrm>
            <a:off x="5765850" y="3502725"/>
            <a:ext cx="3378150" cy="1599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91" name="Shape 191"/>
        <p:cNvGrpSpPr/>
        <p:nvPr/>
      </p:nvGrpSpPr>
      <p:grpSpPr>
        <a:xfrm>
          <a:off x="0" y="0"/>
          <a:ext cx="0" cy="0"/>
          <a:chOff x="0" y="0"/>
          <a:chExt cx="0" cy="0"/>
        </a:xfrm>
      </p:grpSpPr>
      <p:sp>
        <p:nvSpPr>
          <p:cNvPr id="192" name="Google Shape;192;p27"/>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Functional Requirements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193" name="Google Shape;193;p27"/>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People can sign up on the website using their email or social media accounts.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They can make a profile where they share their personal info, skills, and work history.</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Users can search for skilled professionals by location, availability, and skills.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They can hire skilled workers through the website.</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There should be a scheduling system that allows users to book appointments with service providers.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97" name="Shape 197"/>
        <p:cNvGrpSpPr/>
        <p:nvPr/>
      </p:nvGrpSpPr>
      <p:grpSpPr>
        <a:xfrm>
          <a:off x="0" y="0"/>
          <a:ext cx="0" cy="0"/>
          <a:chOff x="0" y="0"/>
          <a:chExt cx="0" cy="0"/>
        </a:xfrm>
      </p:grpSpPr>
      <p:sp>
        <p:nvSpPr>
          <p:cNvPr id="198" name="Google Shape;198;p28"/>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Functional Requirements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199" name="Google Shape;199;p28"/>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lnSpcReduction="10000"/>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Users can share their experiences and rate service providers.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platform displays the average rating of each service provider to help users decide.</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It has a safe payment system for transactions between users and service providers.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Users get alerts for booking confirmations, updates, and appointment reminders.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Service providers are notified about new booking requests and schedule changes.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03" name="Shape 203"/>
        <p:cNvGrpSpPr/>
        <p:nvPr/>
      </p:nvGrpSpPr>
      <p:grpSpPr>
        <a:xfrm>
          <a:off x="0" y="0"/>
          <a:ext cx="0" cy="0"/>
          <a:chOff x="0" y="0"/>
          <a:chExt cx="0" cy="0"/>
        </a:xfrm>
      </p:grpSpPr>
      <p:sp>
        <p:nvSpPr>
          <p:cNvPr id="204" name="Google Shape;204;p29"/>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Non-Functional Requirements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05" name="Google Shape;205;p29"/>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Performance: Ensuring the platform can handle many users without issues.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Security: Protecting user data with encryption and secure authentication.</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Usability: Making the platform easy to use and understand for all users.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206" name="Google Shape;206;p29"/>
          <p:cNvPicPr preferRelativeResize="0"/>
          <p:nvPr/>
        </p:nvPicPr>
        <p:blipFill rotWithShape="1">
          <a:blip r:embed="rId1"/>
          <a:srcRect/>
          <a:stretch>
            <a:fillRect/>
          </a:stretch>
        </p:blipFill>
        <p:spPr>
          <a:xfrm>
            <a:off x="4317365" y="2574290"/>
            <a:ext cx="4826635" cy="2527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210" name="Shape 210"/>
        <p:cNvGrpSpPr/>
        <p:nvPr/>
      </p:nvGrpSpPr>
      <p:grpSpPr>
        <a:xfrm>
          <a:off x="0" y="0"/>
          <a:ext cx="0" cy="0"/>
          <a:chOff x="0" y="0"/>
          <a:chExt cx="0" cy="0"/>
        </a:xfrm>
      </p:grpSpPr>
      <p:sp>
        <p:nvSpPr>
          <p:cNvPr id="211" name="Google Shape;211;p30"/>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Non-Functional Requirements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12" name="Google Shape;212;p30"/>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fontScale="92500" lnSpcReduction="20000"/>
          </a:bodyPr>
          <a:lstStyle/>
          <a:p>
            <a:pPr marL="457200" lvl="0" indent="-328295" algn="just" rtl="0">
              <a:lnSpc>
                <a:spcPct val="150000"/>
              </a:lnSpc>
              <a:spcBef>
                <a:spcPts val="0"/>
              </a:spcBef>
              <a:spcAft>
                <a:spcPts val="0"/>
              </a:spcAft>
              <a:buSzPct val="1000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platform should be able to handle a large number of concurrent users without experiencing slowdowns or crashes.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28295" algn="just" rtl="0">
              <a:lnSpc>
                <a:spcPct val="150000"/>
              </a:lnSpc>
              <a:spcBef>
                <a:spcPts val="0"/>
              </a:spcBef>
              <a:spcAft>
                <a:spcPts val="0"/>
              </a:spcAft>
              <a:buSzPct val="1000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Response times for user actions searching, booking and loading profiles should be fast.</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28295" algn="just" rtl="0">
              <a:lnSpc>
                <a:spcPct val="150000"/>
              </a:lnSpc>
              <a:spcBef>
                <a:spcPts val="0"/>
              </a:spcBef>
              <a:spcAft>
                <a:spcPts val="0"/>
              </a:spcAft>
              <a:buSzPct val="1000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User data should be encrypted both in transit and at rest to protect it from unauthorized access.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28295" algn="just" rtl="0">
              <a:lnSpc>
                <a:spcPct val="150000"/>
              </a:lnSpc>
              <a:spcBef>
                <a:spcPts val="0"/>
              </a:spcBef>
              <a:spcAft>
                <a:spcPts val="0"/>
              </a:spcAft>
              <a:buSzPct val="1000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platform should implement secure authentication mechanisms to ensure that only authorized users can access their accounts.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28295" algn="just" rtl="0">
              <a:lnSpc>
                <a:spcPct val="150000"/>
              </a:lnSpc>
              <a:spcBef>
                <a:spcPts val="0"/>
              </a:spcBef>
              <a:spcAft>
                <a:spcPts val="0"/>
              </a:spcAft>
              <a:buSzPct val="1000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platform should have a user-friendly interface that is easy to navigate and understand.</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28295" algn="just" rtl="0">
              <a:lnSpc>
                <a:spcPct val="150000"/>
              </a:lnSpc>
              <a:spcBef>
                <a:spcPts val="0"/>
              </a:spcBef>
              <a:spcAft>
                <a:spcPts val="0"/>
              </a:spcAft>
              <a:buSzPct val="1000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Clear and simple instructions should be provided to users on how to use the platform and its features.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16" name="Shape 216"/>
        <p:cNvGrpSpPr/>
        <p:nvPr/>
      </p:nvGrpSpPr>
      <p:grpSpPr>
        <a:xfrm>
          <a:off x="0" y="0"/>
          <a:ext cx="0" cy="0"/>
          <a:chOff x="0" y="0"/>
          <a:chExt cx="0" cy="0"/>
        </a:xfrm>
      </p:grpSpPr>
      <p:sp>
        <p:nvSpPr>
          <p:cNvPr id="217" name="Google Shape;217;p3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Non-Functional Requirements</a:t>
            </a:r>
            <a:endPar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18" name="Google Shape;218;p31"/>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28295" algn="just" rtl="0">
              <a:lnSpc>
                <a:spcPct val="150000"/>
              </a:lnSpc>
              <a:spcBef>
                <a:spcPts val="0"/>
              </a:spcBef>
              <a:spcAft>
                <a:spcPts val="0"/>
              </a:spcAft>
              <a:buSzPts val="1600"/>
              <a:buFont typeface="Spectral" panose="02020502060000000000"/>
              <a:buChar char="●"/>
            </a:pPr>
            <a:r>
              <a:rPr lang="en-GB" sz="1600">
                <a:solidFill>
                  <a:srgbClr val="000000"/>
                </a:solidFill>
                <a:latin typeface="Spectral" panose="02020502060000000000"/>
                <a:ea typeface="Spectral" panose="02020502060000000000"/>
                <a:cs typeface="Spectral" panose="02020502060000000000"/>
                <a:sym typeface="Spectral" panose="02020502060000000000"/>
              </a:rPr>
              <a:t>The platform can accommodate growth in user base.</a:t>
            </a:r>
            <a:endParaRPr sz="16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28295" algn="just" rtl="0">
              <a:lnSpc>
                <a:spcPct val="150000"/>
              </a:lnSpc>
              <a:spcBef>
                <a:spcPts val="0"/>
              </a:spcBef>
              <a:spcAft>
                <a:spcPts val="0"/>
              </a:spcAft>
              <a:buSzPts val="1600"/>
              <a:buFont typeface="Spectral" panose="02020502060000000000"/>
              <a:buChar char="●"/>
            </a:pPr>
            <a:r>
              <a:rPr lang="en-GB" sz="1600">
                <a:solidFill>
                  <a:srgbClr val="000000"/>
                </a:solidFill>
                <a:latin typeface="Spectral" panose="02020502060000000000"/>
                <a:ea typeface="Spectral" panose="02020502060000000000"/>
                <a:cs typeface="Spectral" panose="02020502060000000000"/>
                <a:sym typeface="Spectral" panose="02020502060000000000"/>
              </a:rPr>
              <a:t>Frequent backups prevent data loss.</a:t>
            </a:r>
            <a:endParaRPr sz="16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28295" algn="just" rtl="0">
              <a:lnSpc>
                <a:spcPct val="150000"/>
              </a:lnSpc>
              <a:spcBef>
                <a:spcPts val="0"/>
              </a:spcBef>
              <a:spcAft>
                <a:spcPts val="0"/>
              </a:spcAft>
              <a:buSzPts val="1600"/>
              <a:buFont typeface="Spectral" panose="02020502060000000000"/>
              <a:buChar char="●"/>
            </a:pPr>
            <a:r>
              <a:rPr lang="en-GB" sz="1600">
                <a:solidFill>
                  <a:srgbClr val="000000"/>
                </a:solidFill>
                <a:latin typeface="Spectral" panose="02020502060000000000"/>
                <a:ea typeface="Spectral" panose="02020502060000000000"/>
                <a:cs typeface="Spectral" panose="02020502060000000000"/>
                <a:sym typeface="Spectral" panose="02020502060000000000"/>
              </a:rPr>
              <a:t>Regular updates and checks ensure smooth operation.</a:t>
            </a:r>
            <a:endParaRPr sz="16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28295" algn="just" rtl="0">
              <a:lnSpc>
                <a:spcPct val="150000"/>
              </a:lnSpc>
              <a:spcBef>
                <a:spcPts val="0"/>
              </a:spcBef>
              <a:spcAft>
                <a:spcPts val="0"/>
              </a:spcAft>
              <a:buSzPts val="1600"/>
              <a:buFont typeface="Spectral" panose="02020502060000000000"/>
              <a:buChar char="●"/>
            </a:pPr>
            <a:r>
              <a:rPr lang="en-GB" sz="1600">
                <a:solidFill>
                  <a:srgbClr val="000000"/>
                </a:solidFill>
                <a:latin typeface="Spectral" panose="02020502060000000000"/>
                <a:ea typeface="Spectral" panose="02020502060000000000"/>
                <a:cs typeface="Spectral" panose="02020502060000000000"/>
                <a:sym typeface="Spectral" panose="02020502060000000000"/>
              </a:rPr>
              <a:t>Tracking user behavior and platform performance for improvement.</a:t>
            </a:r>
            <a:endParaRPr sz="16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28295" algn="just" rtl="0">
              <a:lnSpc>
                <a:spcPct val="150000"/>
              </a:lnSpc>
              <a:spcBef>
                <a:spcPts val="0"/>
              </a:spcBef>
              <a:spcAft>
                <a:spcPts val="0"/>
              </a:spcAft>
              <a:buSzPts val="1600"/>
              <a:buFont typeface="Spectral" panose="02020502060000000000"/>
              <a:buChar char="●"/>
            </a:pPr>
            <a:r>
              <a:rPr lang="en-GB" sz="1600">
                <a:solidFill>
                  <a:srgbClr val="000000"/>
                </a:solidFill>
                <a:latin typeface="Spectral" panose="02020502060000000000"/>
                <a:ea typeface="Spectral" panose="02020502060000000000"/>
                <a:cs typeface="Spectral" panose="02020502060000000000"/>
                <a:sym typeface="Spectral" panose="02020502060000000000"/>
              </a:rPr>
              <a:t>Providing users with easy access to help and troubleshooting resources.</a:t>
            </a:r>
            <a:endParaRPr sz="16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5352EE"/>
        </a:solidFill>
        <a:effectLst/>
      </p:bgPr>
    </p:bg>
    <p:spTree>
      <p:nvGrpSpPr>
        <p:cNvPr id="222" name="Shape 222"/>
        <p:cNvGrpSpPr/>
        <p:nvPr/>
      </p:nvGrpSpPr>
      <p:grpSpPr>
        <a:xfrm>
          <a:off x="0" y="0"/>
          <a:ext cx="0" cy="0"/>
          <a:chOff x="0" y="0"/>
          <a:chExt cx="0" cy="0"/>
        </a:xfrm>
      </p:grpSpPr>
      <p:sp>
        <p:nvSpPr>
          <p:cNvPr id="223" name="Google Shape;223;p32"/>
          <p:cNvSpPr txBox="1"/>
          <p:nvPr>
            <p:ph type="title"/>
          </p:nvPr>
        </p:nvSpPr>
        <p:spPr>
          <a:xfrm>
            <a:off x="1744200" y="1636400"/>
            <a:ext cx="4985100" cy="990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5352EE"/>
                </a:solidFill>
              </a:rPr>
              <a:t>05 </a:t>
            </a:r>
            <a:r>
              <a:rPr lang="en-GB" sz="6645">
                <a:solidFill>
                  <a:srgbClr val="5352EE"/>
                </a:solidFill>
              </a:rPr>
              <a:t>Constraints</a:t>
            </a:r>
            <a:r>
              <a:rPr lang="en-GB">
                <a:solidFill>
                  <a:srgbClr val="5352EE"/>
                </a:solidFill>
              </a:rPr>
              <a:t> </a:t>
            </a:r>
            <a:endParaRPr>
              <a:solidFill>
                <a:srgbClr val="5352EE"/>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27" name="Shape 227"/>
        <p:cNvGrpSpPr/>
        <p:nvPr/>
      </p:nvGrpSpPr>
      <p:grpSpPr>
        <a:xfrm>
          <a:off x="0" y="0"/>
          <a:ext cx="0" cy="0"/>
          <a:chOff x="0" y="0"/>
          <a:chExt cx="0" cy="0"/>
        </a:xfrm>
      </p:grpSpPr>
      <p:sp>
        <p:nvSpPr>
          <p:cNvPr id="228" name="Google Shape;228;p33"/>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Constraints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29" name="Google Shape;229;p33"/>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0" lvl="0" indent="0" algn="just" rtl="0">
              <a:lnSpc>
                <a:spcPct val="150000"/>
              </a:lnSpc>
              <a:spcBef>
                <a:spcPts val="0"/>
              </a:spcBef>
              <a:spcAft>
                <a:spcPts val="0"/>
              </a:spcAft>
              <a:buSzPts val="1800"/>
              <a:buNone/>
            </a:pPr>
            <a:r>
              <a:rPr lang="en-GB" sz="1600" b="1">
                <a:solidFill>
                  <a:srgbClr val="000000"/>
                </a:solidFill>
                <a:latin typeface="Spectral" panose="02020502060000000000"/>
                <a:ea typeface="Spectral" panose="02020502060000000000"/>
                <a:cs typeface="Spectral" panose="02020502060000000000"/>
                <a:sym typeface="Spectral" panose="02020502060000000000"/>
              </a:rPr>
              <a:t>Limited Budget for Development and Maintenance: </a:t>
            </a:r>
            <a:r>
              <a:rPr lang="en-GB" sz="1600">
                <a:solidFill>
                  <a:srgbClr val="000000"/>
                </a:solidFill>
                <a:latin typeface="Spectral" panose="02020502060000000000"/>
                <a:ea typeface="Spectral" panose="02020502060000000000"/>
                <a:cs typeface="Spectral" panose="02020502060000000000"/>
                <a:sym typeface="Spectral" panose="02020502060000000000"/>
              </a:rPr>
              <a:t>Completing the project within a tight budget may restrict the extent of development and the inclusion of certain features. </a:t>
            </a:r>
            <a:endParaRPr sz="1600">
              <a:solidFill>
                <a:srgbClr val="000000"/>
              </a:solidFill>
              <a:latin typeface="Spectral" panose="02020502060000000000"/>
              <a:ea typeface="Spectral" panose="02020502060000000000"/>
              <a:cs typeface="Spectral" panose="02020502060000000000"/>
              <a:sym typeface="Spectral" panose="02020502060000000000"/>
            </a:endParaRPr>
          </a:p>
          <a:p>
            <a:pPr marL="0" lvl="0" indent="0" algn="just" rtl="0">
              <a:lnSpc>
                <a:spcPct val="150000"/>
              </a:lnSpc>
              <a:spcBef>
                <a:spcPts val="0"/>
              </a:spcBef>
              <a:spcAft>
                <a:spcPts val="0"/>
              </a:spcAft>
              <a:buSzPts val="1800"/>
              <a:buNone/>
            </a:pPr>
            <a:r>
              <a:rPr lang="en-GB" sz="1600" b="1">
                <a:solidFill>
                  <a:srgbClr val="000000"/>
                </a:solidFill>
                <a:latin typeface="Spectral" panose="02020502060000000000"/>
                <a:ea typeface="Spectral" panose="02020502060000000000"/>
                <a:cs typeface="Spectral" panose="02020502060000000000"/>
                <a:sym typeface="Spectral" panose="02020502060000000000"/>
              </a:rPr>
              <a:t>Limited Development Team:</a:t>
            </a:r>
            <a:r>
              <a:rPr lang="en-GB" sz="1600">
                <a:solidFill>
                  <a:srgbClr val="000000"/>
                </a:solidFill>
                <a:latin typeface="Spectral" panose="02020502060000000000"/>
                <a:ea typeface="Spectral" panose="02020502060000000000"/>
                <a:cs typeface="Spectral" panose="02020502060000000000"/>
                <a:sym typeface="Spectral" panose="02020502060000000000"/>
              </a:rPr>
              <a:t> A smaller team size could impact the development speed and the number of features implemented within the timeframe.</a:t>
            </a:r>
            <a:endParaRPr sz="1600">
              <a:solidFill>
                <a:srgbClr val="000000"/>
              </a:solidFill>
              <a:latin typeface="Spectral" panose="02020502060000000000"/>
              <a:ea typeface="Spectral" panose="02020502060000000000"/>
              <a:cs typeface="Spectral" panose="02020502060000000000"/>
              <a:sym typeface="Spectral" panose="02020502060000000000"/>
            </a:endParaRPr>
          </a:p>
          <a:p>
            <a:pPr marL="0" lvl="0" indent="0" algn="just" rtl="0">
              <a:lnSpc>
                <a:spcPct val="150000"/>
              </a:lnSpc>
              <a:spcBef>
                <a:spcPts val="0"/>
              </a:spcBef>
              <a:spcAft>
                <a:spcPts val="0"/>
              </a:spcAft>
              <a:buSzPts val="1800"/>
              <a:buNone/>
            </a:pPr>
            <a:r>
              <a:rPr lang="en-GB" sz="1600" b="1">
                <a:solidFill>
                  <a:srgbClr val="000000"/>
                </a:solidFill>
                <a:latin typeface="Spectral" panose="02020502060000000000"/>
                <a:ea typeface="Spectral" panose="02020502060000000000"/>
                <a:cs typeface="Spectral" panose="02020502060000000000"/>
                <a:sym typeface="Spectral" panose="02020502060000000000"/>
              </a:rPr>
              <a:t>Time Constraints for Project Completion: </a:t>
            </a:r>
            <a:r>
              <a:rPr lang="en-GB" sz="1600">
                <a:solidFill>
                  <a:srgbClr val="000000"/>
                </a:solidFill>
                <a:latin typeface="Spectral" panose="02020502060000000000"/>
                <a:ea typeface="Spectral" panose="02020502060000000000"/>
                <a:cs typeface="Spectral" panose="02020502060000000000"/>
                <a:sym typeface="Spectral" panose="02020502060000000000"/>
              </a:rPr>
              <a:t>There is a deadline for completing the project, which may limit the amount of time available for development, testing and refinement.</a:t>
            </a:r>
            <a:endParaRPr sz="1600">
              <a:solidFill>
                <a:srgbClr val="000000"/>
              </a:solidFill>
              <a:latin typeface="Spectral" panose="02020502060000000000"/>
              <a:ea typeface="Spectral" panose="02020502060000000000"/>
              <a:cs typeface="Spectral" panose="02020502060000000000"/>
              <a:sym typeface="Spectral" panose="02020502060000000000"/>
            </a:endParaRPr>
          </a:p>
          <a:p>
            <a:pPr marL="0" lvl="0" indent="0" algn="just" rtl="0">
              <a:lnSpc>
                <a:spcPct val="150000"/>
              </a:lnSpc>
              <a:spcBef>
                <a:spcPts val="1200"/>
              </a:spcBef>
              <a:spcAft>
                <a:spcPts val="1200"/>
              </a:spcAft>
              <a:buSzPts val="1800"/>
              <a:buNone/>
            </a:pPr>
            <a:endParaRPr sz="16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230" name="Google Shape;230;p33"/>
          <p:cNvPicPr preferRelativeResize="0"/>
          <p:nvPr/>
        </p:nvPicPr>
        <p:blipFill rotWithShape="1">
          <a:blip r:embed="rId1"/>
          <a:srcRect/>
          <a:stretch>
            <a:fillRect/>
          </a:stretch>
        </p:blipFill>
        <p:spPr>
          <a:xfrm>
            <a:off x="3862200" y="3619125"/>
            <a:ext cx="1482525" cy="1482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352EE"/>
        </a:solidFill>
        <a:effectLst/>
      </p:bgPr>
    </p:bg>
    <p:spTree>
      <p:nvGrpSpPr>
        <p:cNvPr id="89" name="Shape 89"/>
        <p:cNvGrpSpPr/>
        <p:nvPr/>
      </p:nvGrpSpPr>
      <p:grpSpPr>
        <a:xfrm>
          <a:off x="0" y="0"/>
          <a:ext cx="0" cy="0"/>
          <a:chOff x="0" y="0"/>
          <a:chExt cx="0" cy="0"/>
        </a:xfrm>
      </p:grpSpPr>
      <p:sp>
        <p:nvSpPr>
          <p:cNvPr id="90" name="Google Shape;90;p16"/>
          <p:cNvSpPr/>
          <p:nvPr/>
        </p:nvSpPr>
        <p:spPr>
          <a:xfrm>
            <a:off x="4237500" y="124277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16"/>
          <p:cNvSpPr/>
          <p:nvPr/>
        </p:nvSpPr>
        <p:spPr>
          <a:xfrm>
            <a:off x="6942600" y="124277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16"/>
          <p:cNvSpPr/>
          <p:nvPr/>
        </p:nvSpPr>
        <p:spPr>
          <a:xfrm>
            <a:off x="6942600" y="308442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16"/>
          <p:cNvSpPr/>
          <p:nvPr/>
        </p:nvSpPr>
        <p:spPr>
          <a:xfrm>
            <a:off x="4237500" y="308442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16"/>
          <p:cNvSpPr/>
          <p:nvPr/>
        </p:nvSpPr>
        <p:spPr>
          <a:xfrm>
            <a:off x="1532400" y="308442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16"/>
          <p:cNvSpPr/>
          <p:nvPr/>
        </p:nvSpPr>
        <p:spPr>
          <a:xfrm>
            <a:off x="1532350" y="124277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16"/>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Table of contents</a:t>
            </a:r>
            <a:endParaRPr lang="en-GB"/>
          </a:p>
        </p:txBody>
      </p:sp>
      <p:sp>
        <p:nvSpPr>
          <p:cNvPr id="97" name="Google Shape;97;p16"/>
          <p:cNvSpPr txBox="1"/>
          <p:nvPr>
            <p:ph type="subTitle" idx="1"/>
          </p:nvPr>
        </p:nvSpPr>
        <p:spPr>
          <a:xfrm>
            <a:off x="656250" y="2233331"/>
            <a:ext cx="2421300" cy="669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t>Current business situation and business goals</a:t>
            </a:r>
            <a:endParaRPr lang="en-GB"/>
          </a:p>
        </p:txBody>
      </p:sp>
      <p:sp>
        <p:nvSpPr>
          <p:cNvPr id="98" name="Google Shape;98;p16"/>
          <p:cNvSpPr txBox="1"/>
          <p:nvPr>
            <p:ph type="subTitle" idx="2"/>
          </p:nvPr>
        </p:nvSpPr>
        <p:spPr>
          <a:xfrm>
            <a:off x="656250" y="1898831"/>
            <a:ext cx="2421300" cy="4194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0"/>
              </a:spcAft>
              <a:buNone/>
            </a:pPr>
            <a:r>
              <a:rPr lang="en-GB"/>
              <a:t>Business</a:t>
            </a:r>
            <a:endParaRPr lang="en-GB"/>
          </a:p>
        </p:txBody>
      </p:sp>
      <p:sp>
        <p:nvSpPr>
          <p:cNvPr id="99" name="Google Shape;99;p16"/>
          <p:cNvSpPr txBox="1"/>
          <p:nvPr>
            <p:ph type="subTitle" idx="3"/>
          </p:nvPr>
        </p:nvSpPr>
        <p:spPr>
          <a:xfrm>
            <a:off x="3361350" y="2233331"/>
            <a:ext cx="2421300" cy="669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t>Desired Goals</a:t>
            </a:r>
            <a:endParaRPr lang="en-GB"/>
          </a:p>
        </p:txBody>
      </p:sp>
      <p:sp>
        <p:nvSpPr>
          <p:cNvPr id="100" name="Google Shape;100;p16"/>
          <p:cNvSpPr txBox="1"/>
          <p:nvPr>
            <p:ph type="subTitle" idx="4"/>
          </p:nvPr>
        </p:nvSpPr>
        <p:spPr>
          <a:xfrm>
            <a:off x="3361350" y="1898831"/>
            <a:ext cx="2421300" cy="4194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0"/>
              </a:spcAft>
              <a:buNone/>
            </a:pPr>
            <a:r>
              <a:rPr lang="en-GB"/>
              <a:t>Wishlist</a:t>
            </a:r>
            <a:endParaRPr lang="en-GB"/>
          </a:p>
        </p:txBody>
      </p:sp>
      <p:sp>
        <p:nvSpPr>
          <p:cNvPr id="101" name="Google Shape;101;p16"/>
          <p:cNvSpPr txBox="1"/>
          <p:nvPr>
            <p:ph type="subTitle" idx="5"/>
          </p:nvPr>
        </p:nvSpPr>
        <p:spPr>
          <a:xfrm>
            <a:off x="6066450" y="2233331"/>
            <a:ext cx="2421300" cy="669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ts val="1100"/>
              <a:buFont typeface="Arial" panose="020B0604020202020204"/>
              <a:buNone/>
            </a:pPr>
            <a:r>
              <a:rPr lang="en-GB"/>
              <a:t>Essential Requirements</a:t>
            </a:r>
            <a:endParaRPr lang="en-GB"/>
          </a:p>
          <a:p>
            <a:pPr marL="0" lvl="0" indent="0" algn="ctr" rtl="0">
              <a:spcBef>
                <a:spcPts val="0"/>
              </a:spcBef>
              <a:spcAft>
                <a:spcPts val="0"/>
              </a:spcAft>
              <a:buNone/>
            </a:pPr>
          </a:p>
        </p:txBody>
      </p:sp>
      <p:sp>
        <p:nvSpPr>
          <p:cNvPr id="102" name="Google Shape;102;p16"/>
          <p:cNvSpPr txBox="1"/>
          <p:nvPr>
            <p:ph type="subTitle" idx="6"/>
          </p:nvPr>
        </p:nvSpPr>
        <p:spPr>
          <a:xfrm>
            <a:off x="6066450" y="1898831"/>
            <a:ext cx="2421300" cy="4194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0"/>
              </a:spcAft>
              <a:buNone/>
            </a:pPr>
            <a:r>
              <a:rPr lang="en-GB"/>
              <a:t>Identifying Needs</a:t>
            </a:r>
            <a:endParaRPr lang="en-GB"/>
          </a:p>
        </p:txBody>
      </p:sp>
      <p:sp>
        <p:nvSpPr>
          <p:cNvPr id="103" name="Google Shape;103;p16"/>
          <p:cNvSpPr txBox="1"/>
          <p:nvPr>
            <p:ph type="subTitle" idx="7"/>
          </p:nvPr>
        </p:nvSpPr>
        <p:spPr>
          <a:xfrm>
            <a:off x="656250" y="4084725"/>
            <a:ext cx="2421300" cy="669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t>Functional &amp; Non Functional Requirements</a:t>
            </a:r>
            <a:endParaRPr lang="en-GB"/>
          </a:p>
        </p:txBody>
      </p:sp>
      <p:sp>
        <p:nvSpPr>
          <p:cNvPr id="104" name="Google Shape;104;p16"/>
          <p:cNvSpPr txBox="1"/>
          <p:nvPr>
            <p:ph type="subTitle" idx="8"/>
          </p:nvPr>
        </p:nvSpPr>
        <p:spPr>
          <a:xfrm>
            <a:off x="656250" y="3739661"/>
            <a:ext cx="2421300" cy="4194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0"/>
              </a:spcAft>
              <a:buNone/>
            </a:pPr>
            <a:r>
              <a:rPr lang="en-GB"/>
              <a:t>Requirements</a:t>
            </a:r>
            <a:endParaRPr lang="en-GB"/>
          </a:p>
        </p:txBody>
      </p:sp>
      <p:sp>
        <p:nvSpPr>
          <p:cNvPr id="105" name="Google Shape;105;p16"/>
          <p:cNvSpPr txBox="1"/>
          <p:nvPr>
            <p:ph type="subTitle" idx="9"/>
          </p:nvPr>
        </p:nvSpPr>
        <p:spPr>
          <a:xfrm>
            <a:off x="3361350" y="4050350"/>
            <a:ext cx="2421300" cy="669000"/>
          </a:xfrm>
          <a:prstGeom prst="rect">
            <a:avLst/>
          </a:prstGeom>
        </p:spPr>
        <p:txBody>
          <a:bodyPr spcFirstLastPara="1" wrap="square" lIns="91425" tIns="91425" rIns="91425" bIns="91425" anchor="t" anchorCtr="0">
            <a:normAutofit fontScale="92500" lnSpcReduction="20000"/>
          </a:bodyPr>
          <a:lstStyle/>
          <a:p>
            <a:pPr marL="0" lvl="0" indent="0" algn="ctr" rtl="0">
              <a:spcBef>
                <a:spcPts val="0"/>
              </a:spcBef>
              <a:spcAft>
                <a:spcPts val="0"/>
              </a:spcAft>
              <a:buClr>
                <a:schemeClr val="dk1"/>
              </a:buClr>
              <a:buSzPct val="79000"/>
              <a:buFont typeface="Arial" panose="020B0604020202020204"/>
              <a:buNone/>
            </a:pPr>
          </a:p>
          <a:p>
            <a:pPr marL="0" lvl="0" indent="0" algn="ctr" rtl="0">
              <a:spcBef>
                <a:spcPts val="0"/>
              </a:spcBef>
              <a:spcAft>
                <a:spcPts val="0"/>
              </a:spcAft>
              <a:buNone/>
            </a:pPr>
            <a:r>
              <a:rPr lang="en-GB"/>
              <a:t>Requirement explanation and justification </a:t>
            </a:r>
            <a:endParaRPr lang="en-GB"/>
          </a:p>
        </p:txBody>
      </p:sp>
      <p:sp>
        <p:nvSpPr>
          <p:cNvPr id="106" name="Google Shape;106;p16"/>
          <p:cNvSpPr txBox="1"/>
          <p:nvPr>
            <p:ph type="subTitle" idx="13"/>
          </p:nvPr>
        </p:nvSpPr>
        <p:spPr>
          <a:xfrm>
            <a:off x="3361350" y="3739661"/>
            <a:ext cx="2421300" cy="4194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0"/>
              </a:spcAft>
              <a:buNone/>
            </a:pPr>
            <a:r>
              <a:rPr lang="en-GB"/>
              <a:t>Constraints</a:t>
            </a:r>
            <a:endParaRPr lang="en-GB"/>
          </a:p>
        </p:txBody>
      </p:sp>
      <p:sp>
        <p:nvSpPr>
          <p:cNvPr id="107" name="Google Shape;107;p16"/>
          <p:cNvSpPr txBox="1"/>
          <p:nvPr>
            <p:ph type="subTitle" idx="15"/>
          </p:nvPr>
        </p:nvSpPr>
        <p:spPr>
          <a:xfrm>
            <a:off x="6066450" y="3739661"/>
            <a:ext cx="2421300" cy="419400"/>
          </a:xfrm>
          <a:prstGeom prst="rect">
            <a:avLst/>
          </a:prstGeom>
        </p:spPr>
        <p:txBody>
          <a:bodyPr spcFirstLastPara="1" wrap="square" lIns="91425" tIns="91425" rIns="91425" bIns="91425" anchor="t" anchorCtr="0">
            <a:normAutofit fontScale="77500"/>
          </a:bodyPr>
          <a:lstStyle/>
          <a:p>
            <a:pPr marL="0" lvl="0" indent="0" algn="ctr" rtl="0">
              <a:spcBef>
                <a:spcPts val="0"/>
              </a:spcBef>
              <a:spcAft>
                <a:spcPts val="0"/>
              </a:spcAft>
              <a:buNone/>
            </a:pPr>
            <a:r>
              <a:rPr lang="en-GB"/>
              <a:t>Information </a:t>
            </a:r>
            <a:r>
              <a:rPr lang="en-GB"/>
              <a:t>Techniques</a:t>
            </a:r>
            <a:endParaRPr lang="en-GB"/>
          </a:p>
        </p:txBody>
      </p:sp>
      <p:sp>
        <p:nvSpPr>
          <p:cNvPr id="108" name="Google Shape;108;p16"/>
          <p:cNvSpPr txBox="1"/>
          <p:nvPr>
            <p:ph type="title" idx="16"/>
          </p:nvPr>
        </p:nvSpPr>
        <p:spPr>
          <a:xfrm>
            <a:off x="1532300" y="1242775"/>
            <a:ext cx="669000" cy="6690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solidFill>
                  <a:srgbClr val="5352EE"/>
                </a:solidFill>
              </a:rPr>
              <a:t>01</a:t>
            </a:r>
            <a:endParaRPr>
              <a:solidFill>
                <a:srgbClr val="5352EE"/>
              </a:solidFill>
            </a:endParaRPr>
          </a:p>
        </p:txBody>
      </p:sp>
      <p:sp>
        <p:nvSpPr>
          <p:cNvPr id="109" name="Google Shape;109;p16"/>
          <p:cNvSpPr txBox="1"/>
          <p:nvPr>
            <p:ph type="title" idx="17"/>
          </p:nvPr>
        </p:nvSpPr>
        <p:spPr>
          <a:xfrm>
            <a:off x="1532300" y="3084425"/>
            <a:ext cx="669000" cy="6690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solidFill>
                  <a:srgbClr val="5352EE"/>
                </a:solidFill>
              </a:rPr>
              <a:t>4</a:t>
            </a:r>
            <a:endParaRPr>
              <a:solidFill>
                <a:srgbClr val="5352EE"/>
              </a:solidFill>
            </a:endParaRPr>
          </a:p>
        </p:txBody>
      </p:sp>
      <p:sp>
        <p:nvSpPr>
          <p:cNvPr id="110" name="Google Shape;110;p16"/>
          <p:cNvSpPr txBox="1"/>
          <p:nvPr>
            <p:ph type="title" idx="18"/>
          </p:nvPr>
        </p:nvSpPr>
        <p:spPr>
          <a:xfrm>
            <a:off x="4237450" y="1242825"/>
            <a:ext cx="669000" cy="6690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GB">
                <a:solidFill>
                  <a:srgbClr val="5352EE"/>
                </a:solidFill>
              </a:rPr>
              <a:t>02</a:t>
            </a:r>
            <a:endParaRPr>
              <a:solidFill>
                <a:srgbClr val="5352EE"/>
              </a:solidFill>
            </a:endParaRPr>
          </a:p>
        </p:txBody>
      </p:sp>
      <p:sp>
        <p:nvSpPr>
          <p:cNvPr id="111" name="Google Shape;111;p16"/>
          <p:cNvSpPr txBox="1"/>
          <p:nvPr>
            <p:ph type="title" idx="19"/>
          </p:nvPr>
        </p:nvSpPr>
        <p:spPr>
          <a:xfrm>
            <a:off x="4237500" y="3084425"/>
            <a:ext cx="669000" cy="6690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GB">
                <a:solidFill>
                  <a:srgbClr val="5352EE"/>
                </a:solidFill>
              </a:rPr>
              <a:t>05</a:t>
            </a:r>
            <a:endParaRPr>
              <a:solidFill>
                <a:srgbClr val="5352EE"/>
              </a:solidFill>
            </a:endParaRPr>
          </a:p>
        </p:txBody>
      </p:sp>
      <p:sp>
        <p:nvSpPr>
          <p:cNvPr id="112" name="Google Shape;112;p16"/>
          <p:cNvSpPr txBox="1"/>
          <p:nvPr>
            <p:ph type="title" idx="20"/>
          </p:nvPr>
        </p:nvSpPr>
        <p:spPr>
          <a:xfrm>
            <a:off x="6942450" y="1242825"/>
            <a:ext cx="669000" cy="6690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GB">
                <a:solidFill>
                  <a:srgbClr val="5352EE"/>
                </a:solidFill>
              </a:rPr>
              <a:t>03</a:t>
            </a:r>
            <a:endParaRPr>
              <a:solidFill>
                <a:srgbClr val="5352EE"/>
              </a:solidFill>
            </a:endParaRPr>
          </a:p>
        </p:txBody>
      </p:sp>
      <p:sp>
        <p:nvSpPr>
          <p:cNvPr id="113" name="Google Shape;113;p16"/>
          <p:cNvSpPr txBox="1"/>
          <p:nvPr>
            <p:ph type="title" idx="21"/>
          </p:nvPr>
        </p:nvSpPr>
        <p:spPr>
          <a:xfrm>
            <a:off x="6942300" y="3084425"/>
            <a:ext cx="669300" cy="6690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solidFill>
                  <a:srgbClr val="5352EE"/>
                </a:solidFill>
              </a:rPr>
              <a:t>6</a:t>
            </a:r>
            <a:endParaRPr>
              <a:solidFill>
                <a:srgbClr val="5352EE"/>
              </a:solidFill>
            </a:endParaRPr>
          </a:p>
        </p:txBody>
      </p:sp>
      <p:sp>
        <p:nvSpPr>
          <p:cNvPr id="114" name="Google Shape;114;p16"/>
          <p:cNvSpPr/>
          <p:nvPr/>
        </p:nvSpPr>
        <p:spPr>
          <a:xfrm>
            <a:off x="2161375" y="1189250"/>
            <a:ext cx="94200" cy="94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6"/>
          <p:cNvSpPr/>
          <p:nvPr/>
        </p:nvSpPr>
        <p:spPr>
          <a:xfrm>
            <a:off x="6896500" y="3137175"/>
            <a:ext cx="94200" cy="94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16"/>
          <p:cNvSpPr/>
          <p:nvPr/>
        </p:nvSpPr>
        <p:spPr>
          <a:xfrm>
            <a:off x="7095800" y="2975375"/>
            <a:ext cx="36000" cy="3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6"/>
          <p:cNvSpPr/>
          <p:nvPr/>
        </p:nvSpPr>
        <p:spPr>
          <a:xfrm rot="2506023">
            <a:off x="4082293" y="3099138"/>
            <a:ext cx="170284" cy="170284"/>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34" name="Shape 234"/>
        <p:cNvGrpSpPr/>
        <p:nvPr/>
      </p:nvGrpSpPr>
      <p:grpSpPr>
        <a:xfrm>
          <a:off x="0" y="0"/>
          <a:ext cx="0" cy="0"/>
          <a:chOff x="0" y="0"/>
          <a:chExt cx="0" cy="0"/>
        </a:xfrm>
      </p:grpSpPr>
      <p:sp>
        <p:nvSpPr>
          <p:cNvPr id="235" name="Google Shape;235;p34"/>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Constraints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36" name="Google Shape;236;p34"/>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0" lvl="0" indent="0" algn="just" rtl="0">
              <a:lnSpc>
                <a:spcPct val="150000"/>
              </a:lnSpc>
              <a:spcBef>
                <a:spcPts val="0"/>
              </a:spcBef>
              <a:spcAft>
                <a:spcPts val="0"/>
              </a:spcAft>
              <a:buSzPts val="1800"/>
              <a:buNone/>
            </a:pPr>
            <a:r>
              <a:rPr lang="en-GB" sz="1700" b="1">
                <a:solidFill>
                  <a:srgbClr val="000000"/>
                </a:solidFill>
                <a:latin typeface="Spectral" panose="02020502060000000000"/>
                <a:ea typeface="Spectral" panose="02020502060000000000"/>
                <a:cs typeface="Spectral" panose="02020502060000000000"/>
                <a:sym typeface="Spectral" panose="02020502060000000000"/>
              </a:rPr>
              <a:t>Limited Access to Skilled Workers in Rural Areas: </a:t>
            </a:r>
            <a:r>
              <a:rPr lang="en-GB" sz="1700">
                <a:solidFill>
                  <a:srgbClr val="000000"/>
                </a:solidFill>
                <a:latin typeface="Spectral" panose="02020502060000000000"/>
                <a:ea typeface="Spectral" panose="02020502060000000000"/>
                <a:cs typeface="Spectral" panose="02020502060000000000"/>
                <a:sym typeface="Spectral" panose="02020502060000000000"/>
              </a:rPr>
              <a:t>The platform's success is dependent on the availability of skilled workers, which can be limited in rural areas. It impacts the scope and caliber of services provided.</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0" lvl="0" indent="0" algn="just" rtl="0">
              <a:lnSpc>
                <a:spcPct val="150000"/>
              </a:lnSpc>
              <a:spcBef>
                <a:spcPts val="1200"/>
              </a:spcBef>
              <a:spcAft>
                <a:spcPts val="0"/>
              </a:spcAft>
              <a:buSzPts val="1800"/>
              <a:buNone/>
            </a:pPr>
            <a:r>
              <a:rPr lang="en-GB" sz="1700" b="1">
                <a:solidFill>
                  <a:srgbClr val="000000"/>
                </a:solidFill>
                <a:latin typeface="Spectral" panose="02020502060000000000"/>
                <a:ea typeface="Spectral" panose="02020502060000000000"/>
                <a:cs typeface="Spectral" panose="02020502060000000000"/>
                <a:sym typeface="Spectral" panose="02020502060000000000"/>
              </a:rPr>
              <a:t>Technology Constraints such as Internet Connectivity in Rural Areas: </a:t>
            </a:r>
            <a:r>
              <a:rPr lang="en-GB" sz="1700">
                <a:solidFill>
                  <a:srgbClr val="000000"/>
                </a:solidFill>
                <a:latin typeface="Spectral" panose="02020502060000000000"/>
                <a:ea typeface="Spectral" panose="02020502060000000000"/>
                <a:cs typeface="Spectral" panose="02020502060000000000"/>
                <a:sym typeface="Spectral" panose="02020502060000000000"/>
              </a:rPr>
              <a:t>Poor internet connectivity in rural areas reduces platform accessibility for users and service providers. Infrastructure investment, partnerships with local ISPs, and offline functionality options are all potential solutions.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0" lvl="0" indent="0" algn="just" rtl="0">
              <a:lnSpc>
                <a:spcPct val="150000"/>
              </a:lnSpc>
              <a:spcBef>
                <a:spcPts val="1200"/>
              </a:spcBef>
              <a:spcAft>
                <a:spcPts val="1200"/>
              </a:spcAft>
              <a:buSzPts val="1800"/>
              <a:buNone/>
            </a:pPr>
            <a:endParaRPr sz="1700" b="1">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240" name="Shape 240"/>
        <p:cNvGrpSpPr/>
        <p:nvPr/>
      </p:nvGrpSpPr>
      <p:grpSpPr>
        <a:xfrm>
          <a:off x="0" y="0"/>
          <a:ext cx="0" cy="0"/>
          <a:chOff x="0" y="0"/>
          <a:chExt cx="0" cy="0"/>
        </a:xfrm>
      </p:grpSpPr>
      <p:sp>
        <p:nvSpPr>
          <p:cNvPr id="241" name="Google Shape;241;p35"/>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Budget &amp; Time Constraint</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42" name="Google Shape;242;p35"/>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financial limitation is considered a constraint since it reduces the resources available for development and maintenance potentially affecting the platform's scope and quality.</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time constraint is a limitation because it sets a deadline for project completion, which may necessitate prioritizing certain tasks and features above others in order to meet the deadline.</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243" name="Google Shape;243;p35"/>
          <p:cNvPicPr preferRelativeResize="0"/>
          <p:nvPr/>
        </p:nvPicPr>
        <p:blipFill rotWithShape="1">
          <a:blip r:embed="rId1"/>
          <a:srcRect/>
          <a:stretch>
            <a:fillRect/>
          </a:stretch>
        </p:blipFill>
        <p:spPr>
          <a:xfrm>
            <a:off x="3862200" y="3619125"/>
            <a:ext cx="1482525" cy="14825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47" name="Shape 247"/>
        <p:cNvGrpSpPr/>
        <p:nvPr/>
      </p:nvGrpSpPr>
      <p:grpSpPr>
        <a:xfrm>
          <a:off x="0" y="0"/>
          <a:ext cx="0" cy="0"/>
          <a:chOff x="0" y="0"/>
          <a:chExt cx="0" cy="0"/>
        </a:xfrm>
      </p:grpSpPr>
      <p:sp>
        <p:nvSpPr>
          <p:cNvPr id="248" name="Google Shape;248;p36"/>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Budget &amp; Time Constraint</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a:p>
            <a:pPr marL="0" lvl="0" indent="0" algn="l" rtl="0">
              <a:lnSpc>
                <a:spcPct val="100000"/>
              </a:lnSpc>
              <a:spcBef>
                <a:spcPts val="0"/>
              </a:spcBef>
              <a:spcAft>
                <a:spcPts val="0"/>
              </a:spcAft>
              <a:buSzPct val="111000"/>
              <a:buNone/>
            </a:pP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a:p>
            <a:pPr marL="0" lvl="0" indent="0" algn="l" rtl="0">
              <a:lnSpc>
                <a:spcPct val="100000"/>
              </a:lnSpc>
              <a:spcBef>
                <a:spcPts val="0"/>
              </a:spcBef>
              <a:spcAft>
                <a:spcPts val="0"/>
              </a:spcAft>
              <a:buSzPct val="111000"/>
              <a:buNone/>
            </a:pP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49" name="Google Shape;249;p36"/>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budget limitation influences decisions about which features to prioritize based on cost-effectiveness and user value. It also influence the choice of technology and development approach.</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time constraints has an impact on non-functional needs since it reduces the amount of time available to optimize performance, security and usability. Prioritizing these components required in order to fulfill project deadlines.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53" name="Shape 253"/>
        <p:cNvGrpSpPr/>
        <p:nvPr/>
      </p:nvGrpSpPr>
      <p:grpSpPr>
        <a:xfrm>
          <a:off x="0" y="0"/>
          <a:ext cx="0" cy="0"/>
          <a:chOff x="0" y="0"/>
          <a:chExt cx="0" cy="0"/>
        </a:xfrm>
      </p:grpSpPr>
      <p:sp>
        <p:nvSpPr>
          <p:cNvPr id="254" name="Google Shape;254;p37"/>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Workers &amp; Time Constraint</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55" name="Google Shape;255;p37"/>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Limited availability to competent workers in rural areas is a barrier since it makes it difficult to develop a broad and complete pool of service providers on the platform limiting the platform's capacity to meet user needs.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Technology restrictions limited access to the internet in rural areas are considered constraints because they might have an impact on the platform's usability and accessibility.</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5352EE"/>
        </a:solidFill>
        <a:effectLst/>
      </p:bgPr>
    </p:bg>
    <p:spTree>
      <p:nvGrpSpPr>
        <p:cNvPr id="259" name="Shape 259"/>
        <p:cNvGrpSpPr/>
        <p:nvPr/>
      </p:nvGrpSpPr>
      <p:grpSpPr>
        <a:xfrm>
          <a:off x="0" y="0"/>
          <a:ext cx="0" cy="0"/>
          <a:chOff x="0" y="0"/>
          <a:chExt cx="0" cy="0"/>
        </a:xfrm>
      </p:grpSpPr>
      <p:sp>
        <p:nvSpPr>
          <p:cNvPr id="260" name="Google Shape;260;p38"/>
          <p:cNvSpPr txBox="1"/>
          <p:nvPr>
            <p:ph type="title"/>
          </p:nvPr>
        </p:nvSpPr>
        <p:spPr>
          <a:xfrm>
            <a:off x="1744200" y="1636400"/>
            <a:ext cx="4985100" cy="990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5352EE"/>
                </a:solidFill>
              </a:rPr>
              <a:t>06 </a:t>
            </a:r>
            <a:r>
              <a:rPr lang="en-GB" sz="6755">
                <a:solidFill>
                  <a:srgbClr val="5352EE"/>
                </a:solidFill>
              </a:rPr>
              <a:t>Techniques</a:t>
            </a:r>
            <a:r>
              <a:rPr lang="en-GB">
                <a:solidFill>
                  <a:srgbClr val="5352EE"/>
                </a:solidFill>
              </a:rPr>
              <a:t> </a:t>
            </a:r>
            <a:endParaRPr>
              <a:solidFill>
                <a:srgbClr val="5352EE"/>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264" name="Shape 264"/>
        <p:cNvGrpSpPr/>
        <p:nvPr/>
      </p:nvGrpSpPr>
      <p:grpSpPr>
        <a:xfrm>
          <a:off x="0" y="0"/>
          <a:ext cx="0" cy="0"/>
          <a:chOff x="0" y="0"/>
          <a:chExt cx="0" cy="0"/>
        </a:xfrm>
      </p:grpSpPr>
      <p:sp>
        <p:nvSpPr>
          <p:cNvPr id="265" name="Google Shape;265;p39"/>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Information Techniques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66" name="Google Shape;266;p39"/>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AutoNum type="arabicPeriod"/>
            </a:pPr>
            <a:r>
              <a:rPr lang="en-GB" sz="1700">
                <a:solidFill>
                  <a:srgbClr val="000000"/>
                </a:solidFill>
                <a:latin typeface="Spectral" panose="02020502060000000000"/>
                <a:ea typeface="Spectral" panose="02020502060000000000"/>
                <a:cs typeface="Spectral" panose="02020502060000000000"/>
                <a:sym typeface="Spectral" panose="02020502060000000000"/>
              </a:rPr>
              <a:t>Stakeholder Interviews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AutoNum type="arabicPeriod"/>
            </a:pPr>
            <a:r>
              <a:rPr lang="en-GB" sz="1700">
                <a:solidFill>
                  <a:srgbClr val="000000"/>
                </a:solidFill>
                <a:latin typeface="Spectral" panose="02020502060000000000"/>
                <a:ea typeface="Spectral" panose="02020502060000000000"/>
                <a:cs typeface="Spectral" panose="02020502060000000000"/>
                <a:sym typeface="Spectral" panose="02020502060000000000"/>
              </a:rPr>
              <a:t>Surveys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AutoNum type="arabicPeriod"/>
            </a:pPr>
            <a:r>
              <a:rPr lang="en-GB" sz="1700">
                <a:solidFill>
                  <a:srgbClr val="000000"/>
                </a:solidFill>
                <a:latin typeface="Spectral" panose="02020502060000000000"/>
                <a:ea typeface="Spectral" panose="02020502060000000000"/>
                <a:cs typeface="Spectral" panose="02020502060000000000"/>
                <a:sym typeface="Spectral" panose="02020502060000000000"/>
              </a:rPr>
              <a:t>User Observation</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AutoNum type="arabicPeriod"/>
            </a:pPr>
            <a:r>
              <a:rPr lang="en-GB" sz="1700">
                <a:solidFill>
                  <a:srgbClr val="000000"/>
                </a:solidFill>
                <a:latin typeface="Spectral" panose="02020502060000000000"/>
                <a:ea typeface="Spectral" panose="02020502060000000000"/>
                <a:cs typeface="Spectral" panose="02020502060000000000"/>
                <a:sym typeface="Spectral" panose="02020502060000000000"/>
              </a:rPr>
              <a:t>Document Analysis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AutoNum type="arabicPeriod"/>
            </a:pPr>
            <a:r>
              <a:rPr lang="en-GB" sz="1700">
                <a:solidFill>
                  <a:srgbClr val="000000"/>
                </a:solidFill>
                <a:latin typeface="Spectral" panose="02020502060000000000"/>
                <a:ea typeface="Spectral" panose="02020502060000000000"/>
                <a:cs typeface="Spectral" panose="02020502060000000000"/>
                <a:sym typeface="Spectral" panose="02020502060000000000"/>
              </a:rPr>
              <a:t>Brainstorming Sessions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267" name="Google Shape;267;p39"/>
          <p:cNvPicPr preferRelativeResize="0"/>
          <p:nvPr/>
        </p:nvPicPr>
        <p:blipFill rotWithShape="1">
          <a:blip r:embed="rId1"/>
          <a:srcRect/>
          <a:stretch>
            <a:fillRect/>
          </a:stretch>
        </p:blipFill>
        <p:spPr>
          <a:xfrm>
            <a:off x="5839047" y="1963375"/>
            <a:ext cx="3187200" cy="31801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271" name="Shape 271"/>
        <p:cNvGrpSpPr/>
        <p:nvPr/>
      </p:nvGrpSpPr>
      <p:grpSpPr>
        <a:xfrm>
          <a:off x="0" y="0"/>
          <a:ext cx="0" cy="0"/>
          <a:chOff x="0" y="0"/>
          <a:chExt cx="0" cy="0"/>
        </a:xfrm>
      </p:grpSpPr>
      <p:sp>
        <p:nvSpPr>
          <p:cNvPr id="272" name="Google Shape;272;p40"/>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Stakeholder Interviews &amp; Surveys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73" name="Google Shape;273;p40"/>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Individual interviews were conducted with stakeholders rural workers, urban residents and platform administrators.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Identified their platform needs, expectations and problem areas.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Interview results were used to define important requirements and prioritize features based on stakeholder feedback.</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Designed and distributed surveys to a sample of users to collect quantitative data.</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Analyzed survey responses to identify trends and patterns that influenced the development of requirements.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277" name="Shape 277"/>
        <p:cNvGrpSpPr/>
        <p:nvPr/>
      </p:nvGrpSpPr>
      <p:grpSpPr>
        <a:xfrm>
          <a:off x="0" y="0"/>
          <a:ext cx="0" cy="0"/>
          <a:chOff x="0" y="0"/>
          <a:chExt cx="0" cy="0"/>
        </a:xfrm>
      </p:grpSpPr>
      <p:sp>
        <p:nvSpPr>
          <p:cNvPr id="278" name="Google Shape;278;p4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User Observation &amp; Document Analysis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79" name="Google Shape;279;p41"/>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Users were observed interacting with existing platforms and services in order to better understand their behavior and issues.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Users' problems and areas of difficulty or discontent were noted.</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Market research reports, industry studies and competition analysis materials were thoroughly reviewed.</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Extracted market trends, user expectations and industry best practices.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findings served to ensure that platform requirements aligned with industry standards and met user expectations.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283" name="Shape 283"/>
        <p:cNvGrpSpPr/>
        <p:nvPr/>
      </p:nvGrpSpPr>
      <p:grpSpPr>
        <a:xfrm>
          <a:off x="0" y="0"/>
          <a:ext cx="0" cy="0"/>
          <a:chOff x="0" y="0"/>
          <a:chExt cx="0" cy="0"/>
        </a:xfrm>
      </p:grpSpPr>
      <p:sp>
        <p:nvSpPr>
          <p:cNvPr id="284" name="Google Shape;284;p42"/>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Brainstorming Sessions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85" name="Google Shape;285;p42"/>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Conducted brainstorming sessions with the development team to generate ideas for features and functions.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Encouraged team members to think creatively and develop novel methods to fulfill customer requirements.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Used ideas from brainstorming sessions to create a comprehensive list of requirements that aligned with the platform's objectives.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5352EE"/>
        </a:solidFill>
        <a:effectLst/>
      </p:bgPr>
    </p:bg>
    <p:spTree>
      <p:nvGrpSpPr>
        <p:cNvPr id="289" name="Shape 289"/>
        <p:cNvGrpSpPr/>
        <p:nvPr/>
      </p:nvGrpSpPr>
      <p:grpSpPr>
        <a:xfrm>
          <a:off x="0" y="0"/>
          <a:ext cx="0" cy="0"/>
          <a:chOff x="0" y="0"/>
          <a:chExt cx="0" cy="0"/>
        </a:xfrm>
      </p:grpSpPr>
      <p:sp>
        <p:nvSpPr>
          <p:cNvPr id="290" name="Google Shape;290;p43"/>
          <p:cNvSpPr txBox="1"/>
          <p:nvPr>
            <p:ph type="title"/>
          </p:nvPr>
        </p:nvSpPr>
        <p:spPr>
          <a:xfrm>
            <a:off x="1744200" y="1636400"/>
            <a:ext cx="4985100" cy="990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5352EE"/>
                </a:solidFill>
              </a:rPr>
              <a:t>07 Q &amp; A</a:t>
            </a:r>
            <a:r>
              <a:rPr lang="en-GB">
                <a:solidFill>
                  <a:srgbClr val="5352EE"/>
                </a:solidFill>
              </a:rPr>
              <a:t> </a:t>
            </a:r>
            <a:endParaRPr>
              <a:solidFill>
                <a:srgbClr val="5352EE"/>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5352EE"/>
        </a:solidFill>
        <a:effectLst/>
      </p:bgPr>
    </p:bg>
    <p:spTree>
      <p:nvGrpSpPr>
        <p:cNvPr id="121" name="Shape 121"/>
        <p:cNvGrpSpPr/>
        <p:nvPr/>
      </p:nvGrpSpPr>
      <p:grpSpPr>
        <a:xfrm>
          <a:off x="0" y="0"/>
          <a:ext cx="0" cy="0"/>
          <a:chOff x="0" y="0"/>
          <a:chExt cx="0" cy="0"/>
        </a:xfrm>
      </p:grpSpPr>
      <p:sp>
        <p:nvSpPr>
          <p:cNvPr id="122" name="Google Shape;122;p17"/>
          <p:cNvSpPr/>
          <p:nvPr/>
        </p:nvSpPr>
        <p:spPr>
          <a:xfrm>
            <a:off x="4237500" y="124277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17"/>
          <p:cNvSpPr/>
          <p:nvPr/>
        </p:nvSpPr>
        <p:spPr>
          <a:xfrm>
            <a:off x="6942600" y="124277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17"/>
          <p:cNvSpPr/>
          <p:nvPr/>
        </p:nvSpPr>
        <p:spPr>
          <a:xfrm>
            <a:off x="1532350" y="1242775"/>
            <a:ext cx="669000" cy="669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17"/>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Table of contents</a:t>
            </a:r>
            <a:endParaRPr lang="en-GB"/>
          </a:p>
        </p:txBody>
      </p:sp>
      <p:sp>
        <p:nvSpPr>
          <p:cNvPr id="126" name="Google Shape;126;p17"/>
          <p:cNvSpPr txBox="1"/>
          <p:nvPr>
            <p:ph type="subTitle" idx="2"/>
          </p:nvPr>
        </p:nvSpPr>
        <p:spPr>
          <a:xfrm>
            <a:off x="656250" y="1898831"/>
            <a:ext cx="2421300" cy="4194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0"/>
              </a:spcAft>
              <a:buNone/>
            </a:pPr>
            <a:r>
              <a:rPr lang="en-GB"/>
              <a:t>Q &amp; A</a:t>
            </a:r>
            <a:endParaRPr lang="en-GB"/>
          </a:p>
        </p:txBody>
      </p:sp>
      <p:sp>
        <p:nvSpPr>
          <p:cNvPr id="127" name="Google Shape;127;p17"/>
          <p:cNvSpPr txBox="1"/>
          <p:nvPr>
            <p:ph type="subTitle" idx="3"/>
          </p:nvPr>
        </p:nvSpPr>
        <p:spPr>
          <a:xfrm>
            <a:off x="3361350" y="2233331"/>
            <a:ext cx="2421300" cy="669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solidFill>
                  <a:schemeClr val="lt1"/>
                </a:solidFill>
              </a:rPr>
              <a:t>Domain Information and classification</a:t>
            </a:r>
            <a:endParaRPr lang="en-GB">
              <a:solidFill>
                <a:schemeClr val="lt1"/>
              </a:solidFill>
            </a:endParaRPr>
          </a:p>
        </p:txBody>
      </p:sp>
      <p:sp>
        <p:nvSpPr>
          <p:cNvPr id="128" name="Google Shape;128;p17"/>
          <p:cNvSpPr txBox="1"/>
          <p:nvPr>
            <p:ph type="subTitle" idx="4"/>
          </p:nvPr>
        </p:nvSpPr>
        <p:spPr>
          <a:xfrm>
            <a:off x="3361350" y="1898831"/>
            <a:ext cx="2421300" cy="419400"/>
          </a:xfrm>
          <a:prstGeom prst="rect">
            <a:avLst/>
          </a:prstGeom>
        </p:spPr>
        <p:txBody>
          <a:bodyPr spcFirstLastPara="1" wrap="square" lIns="91425" tIns="91425" rIns="91425" bIns="91425" anchor="t" anchorCtr="0">
            <a:normAutofit fontScale="77500"/>
          </a:bodyPr>
          <a:lstStyle/>
          <a:p>
            <a:pPr marL="0" lvl="0" indent="0" algn="ctr" rtl="0">
              <a:spcBef>
                <a:spcPts val="0"/>
              </a:spcBef>
              <a:spcAft>
                <a:spcPts val="0"/>
              </a:spcAft>
              <a:buNone/>
            </a:pPr>
            <a:r>
              <a:rPr lang="en-GB"/>
              <a:t>Business Domain Model</a:t>
            </a:r>
            <a:endParaRPr lang="en-GB"/>
          </a:p>
        </p:txBody>
      </p:sp>
      <p:sp>
        <p:nvSpPr>
          <p:cNvPr id="129" name="Google Shape;129;p17"/>
          <p:cNvSpPr txBox="1"/>
          <p:nvPr>
            <p:ph type="subTitle" idx="6"/>
          </p:nvPr>
        </p:nvSpPr>
        <p:spPr>
          <a:xfrm>
            <a:off x="6066450" y="1898831"/>
            <a:ext cx="2421300" cy="419400"/>
          </a:xfrm>
          <a:prstGeom prst="rect">
            <a:avLst/>
          </a:prstGeom>
        </p:spPr>
        <p:txBody>
          <a:bodyPr spcFirstLastPara="1" wrap="square" lIns="91425" tIns="91425" rIns="91425" bIns="91425" anchor="t" anchorCtr="0">
            <a:normAutofit fontScale="92500" lnSpcReduction="20000"/>
          </a:bodyPr>
          <a:lstStyle/>
          <a:p>
            <a:pPr marL="0" lvl="0" indent="0" algn="ctr" rtl="0">
              <a:spcBef>
                <a:spcPts val="0"/>
              </a:spcBef>
              <a:spcAft>
                <a:spcPts val="0"/>
              </a:spcAft>
              <a:buNone/>
            </a:pPr>
            <a:r>
              <a:rPr lang="en-GB"/>
              <a:t>Uml Class Diagrams</a:t>
            </a:r>
            <a:endParaRPr lang="en-GB"/>
          </a:p>
        </p:txBody>
      </p:sp>
      <p:sp>
        <p:nvSpPr>
          <p:cNvPr id="130" name="Google Shape;130;p17"/>
          <p:cNvSpPr txBox="1"/>
          <p:nvPr>
            <p:ph type="title" idx="16"/>
          </p:nvPr>
        </p:nvSpPr>
        <p:spPr>
          <a:xfrm>
            <a:off x="1532300" y="1242775"/>
            <a:ext cx="669000" cy="6690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GB">
                <a:solidFill>
                  <a:srgbClr val="5352EE"/>
                </a:solidFill>
              </a:rPr>
              <a:t>07</a:t>
            </a:r>
            <a:endParaRPr>
              <a:solidFill>
                <a:srgbClr val="5352EE"/>
              </a:solidFill>
            </a:endParaRPr>
          </a:p>
        </p:txBody>
      </p:sp>
      <p:sp>
        <p:nvSpPr>
          <p:cNvPr id="131" name="Google Shape;131;p17"/>
          <p:cNvSpPr txBox="1"/>
          <p:nvPr>
            <p:ph type="title" idx="18"/>
          </p:nvPr>
        </p:nvSpPr>
        <p:spPr>
          <a:xfrm>
            <a:off x="4237450" y="1242825"/>
            <a:ext cx="669000" cy="6690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GB">
                <a:solidFill>
                  <a:srgbClr val="5352EE"/>
                </a:solidFill>
              </a:rPr>
              <a:t>08</a:t>
            </a:r>
            <a:endParaRPr>
              <a:solidFill>
                <a:srgbClr val="5352EE"/>
              </a:solidFill>
            </a:endParaRPr>
          </a:p>
        </p:txBody>
      </p:sp>
      <p:sp>
        <p:nvSpPr>
          <p:cNvPr id="132" name="Google Shape;132;p17"/>
          <p:cNvSpPr txBox="1"/>
          <p:nvPr>
            <p:ph type="title" idx="20"/>
          </p:nvPr>
        </p:nvSpPr>
        <p:spPr>
          <a:xfrm>
            <a:off x="6942450" y="1242825"/>
            <a:ext cx="669000" cy="6690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GB">
                <a:solidFill>
                  <a:srgbClr val="5352EE"/>
                </a:solidFill>
              </a:rPr>
              <a:t>09</a:t>
            </a:r>
            <a:endParaRPr>
              <a:solidFill>
                <a:srgbClr val="5352EE"/>
              </a:solidFill>
            </a:endParaRPr>
          </a:p>
        </p:txBody>
      </p:sp>
      <p:sp>
        <p:nvSpPr>
          <p:cNvPr id="133" name="Google Shape;133;p17"/>
          <p:cNvSpPr/>
          <p:nvPr/>
        </p:nvSpPr>
        <p:spPr>
          <a:xfrm>
            <a:off x="2161375" y="1189250"/>
            <a:ext cx="94200" cy="94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294" name="Shape 294"/>
        <p:cNvGrpSpPr/>
        <p:nvPr/>
      </p:nvGrpSpPr>
      <p:grpSpPr>
        <a:xfrm>
          <a:off x="0" y="0"/>
          <a:ext cx="0" cy="0"/>
          <a:chOff x="0" y="0"/>
          <a:chExt cx="0" cy="0"/>
        </a:xfrm>
      </p:grpSpPr>
      <p:sp>
        <p:nvSpPr>
          <p:cNvPr id="295" name="Google Shape;295;p44"/>
          <p:cNvSpPr txBox="1"/>
          <p:nvPr>
            <p:ph type="title"/>
          </p:nvPr>
        </p:nvSpPr>
        <p:spPr>
          <a:xfrm>
            <a:off x="311700" y="445025"/>
            <a:ext cx="8520600" cy="938700"/>
          </a:xfrm>
          <a:prstGeom prst="rect">
            <a:avLst/>
          </a:prstGeom>
          <a:noFill/>
          <a:ln>
            <a:noFill/>
          </a:ln>
        </p:spPr>
        <p:txBody>
          <a:bodyPr spcFirstLastPara="1" wrap="square" lIns="91425" tIns="91425" rIns="91425" bIns="91425" anchor="t" anchorCtr="0">
            <a:normAutofit fontScale="90000"/>
          </a:bodyPr>
          <a:lstStyle/>
          <a:p>
            <a:pPr marL="457200" lvl="0" indent="-400050" algn="just" rtl="0">
              <a:lnSpc>
                <a:spcPct val="150000"/>
              </a:lnSpc>
              <a:spcBef>
                <a:spcPts val="0"/>
              </a:spcBef>
              <a:spcAft>
                <a:spcPts val="0"/>
              </a:spcAft>
              <a:buClr>
                <a:srgbClr val="1155CC"/>
              </a:buClr>
              <a:buSzPct val="100000"/>
              <a:buFont typeface="Spectral ExtraBold" panose="02020902060000000000"/>
              <a:buAutoNum type="arabicPeriod"/>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What is the business, the current business situation, and how does it operate?</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296" name="Google Shape;296;p44"/>
          <p:cNvSpPr txBox="1"/>
          <p:nvPr>
            <p:ph type="body" idx="1"/>
          </p:nvPr>
        </p:nvSpPr>
        <p:spPr>
          <a:xfrm>
            <a:off x="311700" y="1994475"/>
            <a:ext cx="8520600" cy="30318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business aims to bridge the gap between skilled workers from rural areas and urban residents seeking their services.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It operates as a centralized platform where users can find and book services from skilled workers.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platform also provides support and resources for rural workers transitioning to urban areas.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0" lvl="0" indent="0" algn="just" rtl="0">
              <a:lnSpc>
                <a:spcPct val="150000"/>
              </a:lnSpc>
              <a:spcBef>
                <a:spcPts val="1200"/>
              </a:spcBef>
              <a:spcAft>
                <a:spcPts val="1200"/>
              </a:spcAft>
              <a:buSzPts val="1800"/>
              <a:buNone/>
            </a:pP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300" name="Shape 300"/>
        <p:cNvGrpSpPr/>
        <p:nvPr/>
      </p:nvGrpSpPr>
      <p:grpSpPr>
        <a:xfrm>
          <a:off x="0" y="0"/>
          <a:ext cx="0" cy="0"/>
          <a:chOff x="0" y="0"/>
          <a:chExt cx="0" cy="0"/>
        </a:xfrm>
      </p:grpSpPr>
      <p:sp>
        <p:nvSpPr>
          <p:cNvPr id="301" name="Google Shape;301;p45"/>
          <p:cNvSpPr txBox="1"/>
          <p:nvPr>
            <p:ph type="title"/>
          </p:nvPr>
        </p:nvSpPr>
        <p:spPr>
          <a:xfrm>
            <a:off x="311700" y="445025"/>
            <a:ext cx="8520600" cy="938700"/>
          </a:xfrm>
          <a:prstGeom prst="rect">
            <a:avLst/>
          </a:prstGeom>
          <a:noFill/>
          <a:ln>
            <a:noFill/>
          </a:ln>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SzPct val="100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2. </a:t>
            </a: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What is the system’s environment or context?</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02" name="Google Shape;302;p45"/>
          <p:cNvSpPr txBox="1"/>
          <p:nvPr>
            <p:ph type="body" idx="1"/>
          </p:nvPr>
        </p:nvSpPr>
        <p:spPr>
          <a:xfrm>
            <a:off x="366625" y="1383725"/>
            <a:ext cx="8520600" cy="30318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 system operates in the context of India's vast population, with significant migration of skilled workers from rural to urban areas.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It addresses the challenges faced by both rural workers and urban residents in finding and providing services.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0" lvl="0" indent="0" algn="just" rtl="0">
              <a:lnSpc>
                <a:spcPct val="150000"/>
              </a:lnSpc>
              <a:spcBef>
                <a:spcPts val="1200"/>
              </a:spcBef>
              <a:spcAft>
                <a:spcPts val="1200"/>
              </a:spcAft>
              <a:buSzPts val="1800"/>
              <a:buNone/>
            </a:pP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303" name="Google Shape;303;p45"/>
          <p:cNvPicPr preferRelativeResize="0"/>
          <p:nvPr/>
        </p:nvPicPr>
        <p:blipFill rotWithShape="1">
          <a:blip r:embed="rId1"/>
          <a:srcRect/>
          <a:stretch>
            <a:fillRect/>
          </a:stretch>
        </p:blipFill>
        <p:spPr>
          <a:xfrm>
            <a:off x="6927300" y="2964600"/>
            <a:ext cx="1905000" cy="19050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307" name="Shape 307"/>
        <p:cNvGrpSpPr/>
        <p:nvPr/>
      </p:nvGrpSpPr>
      <p:grpSpPr>
        <a:xfrm>
          <a:off x="0" y="0"/>
          <a:ext cx="0" cy="0"/>
          <a:chOff x="0" y="0"/>
          <a:chExt cx="0" cy="0"/>
        </a:xfrm>
      </p:grpSpPr>
      <p:sp>
        <p:nvSpPr>
          <p:cNvPr id="308" name="Google Shape;308;p46"/>
          <p:cNvSpPr txBox="1"/>
          <p:nvPr>
            <p:ph type="title"/>
          </p:nvPr>
        </p:nvSpPr>
        <p:spPr>
          <a:xfrm>
            <a:off x="311700" y="445025"/>
            <a:ext cx="8520600" cy="938700"/>
          </a:xfrm>
          <a:prstGeom prst="rect">
            <a:avLst/>
          </a:prstGeom>
          <a:noFill/>
          <a:ln>
            <a:noFill/>
          </a:ln>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3. </a:t>
            </a: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What are existing business processes, their input and output, and how do they relate to each other?</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09" name="Google Shape;309;p46"/>
          <p:cNvSpPr txBox="1"/>
          <p:nvPr>
            <p:ph type="body" idx="1"/>
          </p:nvPr>
        </p:nvSpPr>
        <p:spPr>
          <a:xfrm>
            <a:off x="357450" y="1887125"/>
            <a:ext cx="8520600" cy="30318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Existing business processes include user registration, service search and booking, payment processing, and feedback collection.</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Input includes user information, service requests, and payment details while output includes service bookings, payments, and user feedback.</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These processes are interconnected, with user actions triggering various system functions to facilitate service provision.</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313" name="Shape 313"/>
        <p:cNvGrpSpPr/>
        <p:nvPr/>
      </p:nvGrpSpPr>
      <p:grpSpPr>
        <a:xfrm>
          <a:off x="0" y="0"/>
          <a:ext cx="0" cy="0"/>
          <a:chOff x="0" y="0"/>
          <a:chExt cx="0" cy="0"/>
        </a:xfrm>
      </p:grpSpPr>
      <p:sp>
        <p:nvSpPr>
          <p:cNvPr id="314" name="Google Shape;314;p47"/>
          <p:cNvSpPr txBox="1"/>
          <p:nvPr>
            <p:ph type="title"/>
          </p:nvPr>
        </p:nvSpPr>
        <p:spPr>
          <a:xfrm>
            <a:off x="311700" y="445025"/>
            <a:ext cx="8520600" cy="746700"/>
          </a:xfrm>
          <a:prstGeom prst="rect">
            <a:avLst/>
          </a:prstGeom>
          <a:noFill/>
          <a:ln>
            <a:noFill/>
          </a:ln>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4. </a:t>
            </a: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What are the problems with the current system?</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15" name="Google Shape;315;p47"/>
          <p:cNvSpPr txBox="1"/>
          <p:nvPr>
            <p:ph type="body" idx="1"/>
          </p:nvPr>
        </p:nvSpPr>
        <p:spPr>
          <a:xfrm>
            <a:off x="458125" y="1392900"/>
            <a:ext cx="8520600" cy="30318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Limited access to skilled workers in rural areas.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Challenges in connecting urban residents with skilled workers.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Lack of a centralized platform for efficient service matchmaking.</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316" name="Google Shape;316;p47"/>
          <p:cNvPicPr preferRelativeResize="0"/>
          <p:nvPr/>
        </p:nvPicPr>
        <p:blipFill rotWithShape="1">
          <a:blip r:embed="rId1"/>
          <a:srcRect/>
          <a:stretch>
            <a:fillRect/>
          </a:stretch>
        </p:blipFill>
        <p:spPr>
          <a:xfrm>
            <a:off x="7014950" y="3083575"/>
            <a:ext cx="1905000" cy="19050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320" name="Shape 320"/>
        <p:cNvGrpSpPr/>
        <p:nvPr/>
      </p:nvGrpSpPr>
      <p:grpSpPr>
        <a:xfrm>
          <a:off x="0" y="0"/>
          <a:ext cx="0" cy="0"/>
          <a:chOff x="0" y="0"/>
          <a:chExt cx="0" cy="0"/>
        </a:xfrm>
      </p:grpSpPr>
      <p:sp>
        <p:nvSpPr>
          <p:cNvPr id="321" name="Google Shape;321;p48"/>
          <p:cNvSpPr txBox="1"/>
          <p:nvPr>
            <p:ph type="title"/>
          </p:nvPr>
        </p:nvSpPr>
        <p:spPr>
          <a:xfrm>
            <a:off x="311700" y="445025"/>
            <a:ext cx="8520600" cy="746700"/>
          </a:xfrm>
          <a:prstGeom prst="rect">
            <a:avLst/>
          </a:prstGeom>
          <a:noFill/>
          <a:ln>
            <a:noFill/>
          </a:ln>
        </p:spPr>
        <p:txBody>
          <a:bodyPr spcFirstLastPara="1" wrap="square" lIns="91425" tIns="91425" rIns="91425" bIns="91425" anchor="t" anchorCtr="0">
            <a:normAutofit/>
          </a:bodyPr>
          <a:lstStyle/>
          <a:p>
            <a:pPr marL="0" lvl="0" indent="0" algn="just" rtl="0">
              <a:lnSpc>
                <a:spcPct val="150000"/>
              </a:lnSpc>
              <a:spcBef>
                <a:spcPts val="0"/>
              </a:spcBef>
              <a:spcAft>
                <a:spcPts val="0"/>
              </a:spcAft>
              <a:buSzPts val="3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5. </a:t>
            </a: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What are the business or product goals?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22" name="Google Shape;322;p48"/>
          <p:cNvSpPr txBox="1"/>
          <p:nvPr>
            <p:ph type="body" idx="1"/>
          </p:nvPr>
        </p:nvSpPr>
        <p:spPr>
          <a:xfrm>
            <a:off x="458125" y="1392900"/>
            <a:ext cx="8520600" cy="30318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Facilitate a seamless exchange of skills between rural workers and urban residents.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Provide comprehensive support for rural workers transitioning to urban areas.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Ensure efficient matchmaking between users and skilled workers.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323" name="Google Shape;323;p48"/>
          <p:cNvPicPr preferRelativeResize="0"/>
          <p:nvPr/>
        </p:nvPicPr>
        <p:blipFill rotWithShape="1">
          <a:blip r:embed="rId1"/>
          <a:srcRect/>
          <a:stretch>
            <a:fillRect/>
          </a:stretch>
        </p:blipFill>
        <p:spPr>
          <a:xfrm>
            <a:off x="7033250" y="2937150"/>
            <a:ext cx="1905000" cy="19050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327" name="Shape 327"/>
        <p:cNvGrpSpPr/>
        <p:nvPr/>
      </p:nvGrpSpPr>
      <p:grpSpPr>
        <a:xfrm>
          <a:off x="0" y="0"/>
          <a:ext cx="0" cy="0"/>
          <a:chOff x="0" y="0"/>
          <a:chExt cx="0" cy="0"/>
        </a:xfrm>
      </p:grpSpPr>
      <p:sp>
        <p:nvSpPr>
          <p:cNvPr id="328" name="Google Shape;328;p49"/>
          <p:cNvSpPr txBox="1"/>
          <p:nvPr>
            <p:ph type="title"/>
          </p:nvPr>
        </p:nvSpPr>
        <p:spPr>
          <a:xfrm>
            <a:off x="311700" y="445025"/>
            <a:ext cx="8520600" cy="1121700"/>
          </a:xfrm>
          <a:prstGeom prst="rect">
            <a:avLst/>
          </a:prstGeom>
          <a:noFill/>
          <a:ln>
            <a:noFill/>
          </a:ln>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6. </a:t>
            </a: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Who are the users of the current and future systems, respectively?</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29" name="Google Shape;329;p49"/>
          <p:cNvSpPr txBox="1"/>
          <p:nvPr>
            <p:ph type="body" idx="1"/>
          </p:nvPr>
        </p:nvSpPr>
        <p:spPr>
          <a:xfrm>
            <a:off x="476425" y="1777275"/>
            <a:ext cx="8520600" cy="30318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Current users include rural workers seeking job opportunities and urban residents looking for services.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Future users include a broader range of users as the platform expands its services and reach.</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330" name="Google Shape;330;p49"/>
          <p:cNvPicPr preferRelativeResize="0"/>
          <p:nvPr/>
        </p:nvPicPr>
        <p:blipFill rotWithShape="1">
          <a:blip r:embed="rId1"/>
          <a:srcRect/>
          <a:stretch>
            <a:fillRect/>
          </a:stretch>
        </p:blipFill>
        <p:spPr>
          <a:xfrm>
            <a:off x="7152225" y="3175100"/>
            <a:ext cx="1905000" cy="19050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334" name="Shape 334"/>
        <p:cNvGrpSpPr/>
        <p:nvPr/>
      </p:nvGrpSpPr>
      <p:grpSpPr>
        <a:xfrm>
          <a:off x="0" y="0"/>
          <a:ext cx="0" cy="0"/>
          <a:chOff x="0" y="0"/>
          <a:chExt cx="0" cy="0"/>
        </a:xfrm>
      </p:grpSpPr>
      <p:sp>
        <p:nvSpPr>
          <p:cNvPr id="335" name="Google Shape;335;p50"/>
          <p:cNvSpPr txBox="1"/>
          <p:nvPr>
            <p:ph type="title"/>
          </p:nvPr>
        </p:nvSpPr>
        <p:spPr>
          <a:xfrm>
            <a:off x="311700" y="445025"/>
            <a:ext cx="8520600" cy="1121700"/>
          </a:xfrm>
          <a:prstGeom prst="rect">
            <a:avLst/>
          </a:prstGeom>
          <a:noFill/>
          <a:ln>
            <a:noFill/>
          </a:ln>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7. </a:t>
            </a: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What do the customer and users want, and what are their business priorities?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36" name="Google Shape;336;p50"/>
          <p:cNvSpPr txBox="1"/>
          <p:nvPr>
            <p:ph type="body" idx="1"/>
          </p:nvPr>
        </p:nvSpPr>
        <p:spPr>
          <a:xfrm>
            <a:off x="476425" y="1777275"/>
            <a:ext cx="8520600" cy="30318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Customers and users want a platform that is easy to use and provides access to a wide range of services and ensures the quality of service providers.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Their priorities include convenience, reliability, and affordability of services.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340" name="Shape 340"/>
        <p:cNvGrpSpPr/>
        <p:nvPr/>
      </p:nvGrpSpPr>
      <p:grpSpPr>
        <a:xfrm>
          <a:off x="0" y="0"/>
          <a:ext cx="0" cy="0"/>
          <a:chOff x="0" y="0"/>
          <a:chExt cx="0" cy="0"/>
        </a:xfrm>
      </p:grpSpPr>
      <p:sp>
        <p:nvSpPr>
          <p:cNvPr id="341" name="Google Shape;341;p51"/>
          <p:cNvSpPr txBox="1"/>
          <p:nvPr>
            <p:ph type="title"/>
          </p:nvPr>
        </p:nvSpPr>
        <p:spPr>
          <a:xfrm>
            <a:off x="311700" y="445025"/>
            <a:ext cx="8520600" cy="1121700"/>
          </a:xfrm>
          <a:prstGeom prst="rect">
            <a:avLst/>
          </a:prstGeom>
          <a:noFill/>
          <a:ln>
            <a:noFill/>
          </a:ln>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8. </a:t>
            </a: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 What are the quality, performance, and security considerations?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42" name="Google Shape;342;p51"/>
          <p:cNvSpPr txBox="1"/>
          <p:nvPr>
            <p:ph type="body" idx="1"/>
          </p:nvPr>
        </p:nvSpPr>
        <p:spPr>
          <a:xfrm>
            <a:off x="476425" y="1777275"/>
            <a:ext cx="8520600" cy="3031800"/>
          </a:xfrm>
          <a:prstGeom prst="rect">
            <a:avLst/>
          </a:prstGeom>
          <a:noFill/>
          <a:ln>
            <a:noFill/>
          </a:ln>
        </p:spPr>
        <p:txBody>
          <a:bodyPr spcFirstLastPara="1" wrap="square" lIns="91425" tIns="91425" rIns="91425" bIns="91425" anchor="t" anchorCtr="0">
            <a:normAutofit lnSpcReduction="10000"/>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Easy access to help and troubleshooting resources improves user experience by allowing for quick problem resolution.</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Regular backups prevent data loss and ensure system performance, while scalability allows for increased number of users without problems with efficiency.</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Regular updates and checks address vulnerabilities, ensuring smooth operation and security; tracking user behavior helps identify potential breaches and improves security measures.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0" algn="just" rtl="0">
              <a:lnSpc>
                <a:spcPct val="150000"/>
              </a:lnSpc>
              <a:spcBef>
                <a:spcPts val="0"/>
              </a:spcBef>
              <a:spcAft>
                <a:spcPts val="0"/>
              </a:spcAft>
              <a:buNone/>
            </a:pP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5352EE"/>
        </a:solidFill>
        <a:effectLst/>
      </p:bgPr>
    </p:bg>
    <p:spTree>
      <p:nvGrpSpPr>
        <p:cNvPr id="346" name="Shape 346"/>
        <p:cNvGrpSpPr/>
        <p:nvPr/>
      </p:nvGrpSpPr>
      <p:grpSpPr>
        <a:xfrm>
          <a:off x="0" y="0"/>
          <a:ext cx="0" cy="0"/>
          <a:chOff x="0" y="0"/>
          <a:chExt cx="0" cy="0"/>
        </a:xfrm>
      </p:grpSpPr>
      <p:sp>
        <p:nvSpPr>
          <p:cNvPr id="347" name="Google Shape;347;p52"/>
          <p:cNvSpPr txBox="1"/>
          <p:nvPr>
            <p:ph type="title"/>
          </p:nvPr>
        </p:nvSpPr>
        <p:spPr>
          <a:xfrm>
            <a:off x="1744200" y="1636400"/>
            <a:ext cx="4985100" cy="990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5352EE"/>
                </a:solidFill>
              </a:rPr>
              <a:t>08 </a:t>
            </a:r>
            <a:r>
              <a:rPr lang="en-GB" sz="7090">
                <a:solidFill>
                  <a:srgbClr val="5352EE"/>
                </a:solidFill>
              </a:rPr>
              <a:t>Domain</a:t>
            </a:r>
            <a:r>
              <a:rPr lang="en-GB" sz="7420">
                <a:solidFill>
                  <a:srgbClr val="5352EE"/>
                </a:solidFill>
              </a:rPr>
              <a:t> Model </a:t>
            </a:r>
            <a:endParaRPr sz="7420">
              <a:solidFill>
                <a:srgbClr val="5352EE"/>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351" name="Shape 351"/>
        <p:cNvGrpSpPr/>
        <p:nvPr/>
      </p:nvGrpSpPr>
      <p:grpSpPr>
        <a:xfrm>
          <a:off x="0" y="0"/>
          <a:ext cx="0" cy="0"/>
          <a:chOff x="0" y="0"/>
          <a:chExt cx="0" cy="0"/>
        </a:xfrm>
      </p:grpSpPr>
      <p:sp>
        <p:nvSpPr>
          <p:cNvPr id="352" name="Google Shape;352;p53"/>
          <p:cNvSpPr txBox="1"/>
          <p:nvPr>
            <p:ph type="title"/>
          </p:nvPr>
        </p:nvSpPr>
        <p:spPr>
          <a:xfrm>
            <a:off x="311700" y="445025"/>
            <a:ext cx="8520600" cy="737400"/>
          </a:xfrm>
          <a:prstGeom prst="rect">
            <a:avLst/>
          </a:prstGeom>
          <a:noFill/>
          <a:ln>
            <a:noFill/>
          </a:ln>
        </p:spPr>
        <p:txBody>
          <a:bodyPr spcFirstLastPara="1" wrap="square" lIns="91425" tIns="91425" rIns="91425" bIns="91425" anchor="t" anchorCtr="0">
            <a:normAutofit/>
          </a:bodyPr>
          <a:lstStyle/>
          <a:p>
            <a:pPr marL="0" lvl="0" indent="0" algn="just" rtl="0">
              <a:lnSpc>
                <a:spcPct val="150000"/>
              </a:lnSpc>
              <a:spcBef>
                <a:spcPts val="0"/>
              </a:spcBef>
              <a:spcAft>
                <a:spcPts val="0"/>
              </a:spcAft>
              <a:buSzPts val="3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Business Domain Model</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53" name="Google Shape;353;p53"/>
          <p:cNvSpPr txBox="1"/>
          <p:nvPr>
            <p:ph type="body" idx="1"/>
          </p:nvPr>
        </p:nvSpPr>
        <p:spPr>
          <a:xfrm>
            <a:off x="467275" y="1292225"/>
            <a:ext cx="8520600" cy="30318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Domain: Skilled Worker Service Platform</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ID: SWSP</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354" name="Google Shape;354;p53"/>
          <p:cNvPicPr preferRelativeResize="0"/>
          <p:nvPr/>
        </p:nvPicPr>
        <p:blipFill rotWithShape="1">
          <a:blip r:embed="rId1"/>
          <a:srcRect/>
          <a:stretch>
            <a:fillRect/>
          </a:stretch>
        </p:blipFill>
        <p:spPr>
          <a:xfrm>
            <a:off x="2981563" y="1962625"/>
            <a:ext cx="3180875" cy="3180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5352EE"/>
        </a:solidFill>
        <a:effectLst/>
      </p:bgPr>
    </p:bg>
    <p:spTree>
      <p:nvGrpSpPr>
        <p:cNvPr id="137" name="Shape 137"/>
        <p:cNvGrpSpPr/>
        <p:nvPr/>
      </p:nvGrpSpPr>
      <p:grpSpPr>
        <a:xfrm>
          <a:off x="0" y="0"/>
          <a:ext cx="0" cy="0"/>
          <a:chOff x="0" y="0"/>
          <a:chExt cx="0" cy="0"/>
        </a:xfrm>
      </p:grpSpPr>
      <p:sp>
        <p:nvSpPr>
          <p:cNvPr id="138" name="Google Shape;138;p18"/>
          <p:cNvSpPr txBox="1"/>
          <p:nvPr>
            <p:ph type="title"/>
          </p:nvPr>
        </p:nvSpPr>
        <p:spPr>
          <a:xfrm>
            <a:off x="1744200" y="1636400"/>
            <a:ext cx="4985100" cy="990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5352EE"/>
                </a:solidFill>
              </a:rPr>
              <a:t>01 Businesss </a:t>
            </a:r>
            <a:endParaRPr>
              <a:solidFill>
                <a:srgbClr val="5352EE"/>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358" name="Shape 358"/>
        <p:cNvGrpSpPr/>
        <p:nvPr/>
      </p:nvGrpSpPr>
      <p:grpSpPr>
        <a:xfrm>
          <a:off x="0" y="0"/>
          <a:ext cx="0" cy="0"/>
          <a:chOff x="0" y="0"/>
          <a:chExt cx="0" cy="0"/>
        </a:xfrm>
      </p:grpSpPr>
      <p:sp>
        <p:nvSpPr>
          <p:cNvPr id="359" name="Google Shape;359;p54"/>
          <p:cNvSpPr txBox="1"/>
          <p:nvPr>
            <p:ph type="title"/>
          </p:nvPr>
        </p:nvSpPr>
        <p:spPr>
          <a:xfrm>
            <a:off x="311700" y="445025"/>
            <a:ext cx="8520600" cy="1066800"/>
          </a:xfrm>
          <a:prstGeom prst="rect">
            <a:avLst/>
          </a:prstGeom>
          <a:noFill/>
          <a:ln>
            <a:noFill/>
          </a:ln>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How did you collect information about your domain?</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60" name="Google Shape;360;p54"/>
          <p:cNvSpPr txBox="1"/>
          <p:nvPr>
            <p:ph type="body" idx="1"/>
          </p:nvPr>
        </p:nvSpPr>
        <p:spPr>
          <a:xfrm>
            <a:off x="476425" y="1777275"/>
            <a:ext cx="8520600" cy="30318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Stakeholder Interviews: Conducted in-depth interviews with various stakeholders, including rural workers, urban residents, and platform administrators. These interviews provided valuable insights into their needs, preferences, and pain points.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Market Research: Conducted extensive market research to understand the competitive landscape, market trends, and user expectations. This research helped identify key opportunities and challenges in the market.</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364" name="Shape 364"/>
        <p:cNvGrpSpPr/>
        <p:nvPr/>
      </p:nvGrpSpPr>
      <p:grpSpPr>
        <a:xfrm>
          <a:off x="0" y="0"/>
          <a:ext cx="0" cy="0"/>
          <a:chOff x="0" y="0"/>
          <a:chExt cx="0" cy="0"/>
        </a:xfrm>
      </p:grpSpPr>
      <p:sp>
        <p:nvSpPr>
          <p:cNvPr id="365" name="Google Shape;365;p55"/>
          <p:cNvSpPr txBox="1"/>
          <p:nvPr>
            <p:ph type="title"/>
          </p:nvPr>
        </p:nvSpPr>
        <p:spPr>
          <a:xfrm>
            <a:off x="311700" y="445025"/>
            <a:ext cx="8520600" cy="728400"/>
          </a:xfrm>
          <a:prstGeom prst="rect">
            <a:avLst/>
          </a:prstGeom>
          <a:noFill/>
          <a:ln>
            <a:noFill/>
          </a:ln>
        </p:spPr>
        <p:txBody>
          <a:bodyPr spcFirstLastPara="1" wrap="square" lIns="91425" tIns="91425" rIns="91425" bIns="91425" anchor="t" anchorCtr="0">
            <a:normAutofit/>
          </a:bodyPr>
          <a:lstStyle/>
          <a:p>
            <a:pPr marL="0" lvl="0" indent="0" algn="just" rtl="0">
              <a:lnSpc>
                <a:spcPct val="150000"/>
              </a:lnSpc>
              <a:spcBef>
                <a:spcPts val="0"/>
              </a:spcBef>
              <a:spcAft>
                <a:spcPts val="0"/>
              </a:spcAft>
              <a:buSzPts val="3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Results from your brainstorming process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66" name="Google Shape;366;p55"/>
          <p:cNvSpPr txBox="1"/>
          <p:nvPr>
            <p:ph type="body" idx="1"/>
          </p:nvPr>
        </p:nvSpPr>
        <p:spPr>
          <a:xfrm>
            <a:off x="476425" y="1402025"/>
            <a:ext cx="8520600" cy="30318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Identified key features and functionalities for the platform based on stakeholder input and market research. These include user registration, service search and booking, payment processing, and feedback collection.</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Prioritized requirements based on their importance and feasibility outlining a roadmap for development.</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370" name="Shape 370"/>
        <p:cNvGrpSpPr/>
        <p:nvPr/>
      </p:nvGrpSpPr>
      <p:grpSpPr>
        <a:xfrm>
          <a:off x="0" y="0"/>
          <a:ext cx="0" cy="0"/>
          <a:chOff x="0" y="0"/>
          <a:chExt cx="0" cy="0"/>
        </a:xfrm>
      </p:grpSpPr>
      <p:sp>
        <p:nvSpPr>
          <p:cNvPr id="371" name="Google Shape;371;p56"/>
          <p:cNvSpPr txBox="1"/>
          <p:nvPr>
            <p:ph type="title"/>
          </p:nvPr>
        </p:nvSpPr>
        <p:spPr>
          <a:xfrm>
            <a:off x="311700" y="445025"/>
            <a:ext cx="8520600" cy="1103400"/>
          </a:xfrm>
          <a:prstGeom prst="rect">
            <a:avLst/>
          </a:prstGeom>
          <a:noFill/>
          <a:ln>
            <a:noFill/>
          </a:ln>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Show the classification of Classes, Attributes and Relationships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72" name="Google Shape;372;p56"/>
          <p:cNvSpPr txBox="1"/>
          <p:nvPr>
            <p:ph type="body" idx="1"/>
          </p:nvPr>
        </p:nvSpPr>
        <p:spPr>
          <a:xfrm>
            <a:off x="430650" y="1896250"/>
            <a:ext cx="8520600" cy="3031800"/>
          </a:xfrm>
          <a:prstGeom prst="rect">
            <a:avLst/>
          </a:prstGeom>
          <a:noFill/>
          <a:ln>
            <a:noFill/>
          </a:ln>
        </p:spPr>
        <p:txBody>
          <a:bodyPr spcFirstLastPara="1" wrap="square" lIns="91425" tIns="91425" rIns="91425" bIns="91425" anchor="t" anchorCtr="0">
            <a:normAutofit lnSpcReduction="10000"/>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Classes: User, Service Provider, Service Request, Booking, Payment, Feedback</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Attributes: User (Name, Email, Location), Service Provider (Skills, Availability), Service Request (Description, Location), Booking (Date, Time), Payment (Amount, Method), Feedback (Rating, Comments)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Relationships: User - Service Provider (Association), Service Request - Service Provider (Association), Booking - Service Provider (Aggregation), Booking - User (Aggregation), Payment - Booking (Association), Feedback - Service Provider (Association), User - Service Request (Association), User - Booking (Association)</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376" name="Shape 376"/>
        <p:cNvGrpSpPr/>
        <p:nvPr/>
      </p:nvGrpSpPr>
      <p:grpSpPr>
        <a:xfrm>
          <a:off x="0" y="0"/>
          <a:ext cx="0" cy="0"/>
          <a:chOff x="0" y="0"/>
          <a:chExt cx="0" cy="0"/>
        </a:xfrm>
      </p:grpSpPr>
      <p:sp>
        <p:nvSpPr>
          <p:cNvPr id="377" name="Google Shape;377;p57"/>
          <p:cNvSpPr txBox="1"/>
          <p:nvPr>
            <p:ph type="title"/>
          </p:nvPr>
        </p:nvSpPr>
        <p:spPr>
          <a:xfrm>
            <a:off x="311700" y="445025"/>
            <a:ext cx="8520600" cy="1103400"/>
          </a:xfrm>
          <a:prstGeom prst="rect">
            <a:avLst/>
          </a:prstGeom>
          <a:noFill/>
          <a:ln>
            <a:noFill/>
          </a:ln>
        </p:spPr>
        <p:txBody>
          <a:bodyPr spcFirstLastPara="1" wrap="square" lIns="91425" tIns="91425" rIns="91425" bIns="91425" anchor="t" anchorCtr="0">
            <a:normAutofit/>
          </a:bodyPr>
          <a:lstStyle/>
          <a:p>
            <a:pPr marL="0" lvl="0" indent="0" algn="just" rtl="0">
              <a:lnSpc>
                <a:spcPct val="150000"/>
              </a:lnSpc>
              <a:spcBef>
                <a:spcPts val="0"/>
              </a:spcBef>
              <a:spcAft>
                <a:spcPts val="0"/>
              </a:spcAft>
              <a:buSzPts val="3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Show the classification of relationships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78" name="Google Shape;378;p57"/>
          <p:cNvSpPr txBox="1"/>
          <p:nvPr>
            <p:ph type="body" idx="1"/>
          </p:nvPr>
        </p:nvSpPr>
        <p:spPr>
          <a:xfrm>
            <a:off x="448975" y="1347125"/>
            <a:ext cx="8520600" cy="30318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Multiplicity: User - Service Provider (Many-to-Many), Service Request - Service Provider (One-to-Many), Booking - Service Provider (One-to-Many), Booking - User (One-to-Many), Payment - Booking (One-to-One), Feedback - Service Provider (One-to-One), User - Service Request (One-to-Many), User - Booking (One-to-Many)</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5352EE"/>
        </a:solidFill>
        <a:effectLst/>
      </p:bgPr>
    </p:bg>
    <p:spTree>
      <p:nvGrpSpPr>
        <p:cNvPr id="382" name="Shape 382"/>
        <p:cNvGrpSpPr/>
        <p:nvPr/>
      </p:nvGrpSpPr>
      <p:grpSpPr>
        <a:xfrm>
          <a:off x="0" y="0"/>
          <a:ext cx="0" cy="0"/>
          <a:chOff x="0" y="0"/>
          <a:chExt cx="0" cy="0"/>
        </a:xfrm>
      </p:grpSpPr>
      <p:sp>
        <p:nvSpPr>
          <p:cNvPr id="383" name="Google Shape;383;p58"/>
          <p:cNvSpPr txBox="1"/>
          <p:nvPr>
            <p:ph type="title"/>
          </p:nvPr>
        </p:nvSpPr>
        <p:spPr>
          <a:xfrm>
            <a:off x="1769950" y="1344625"/>
            <a:ext cx="4985100" cy="990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5352EE"/>
                </a:solidFill>
              </a:rPr>
              <a:t>09 </a:t>
            </a:r>
            <a:r>
              <a:rPr lang="en-GB" sz="7090">
                <a:solidFill>
                  <a:srgbClr val="5352EE"/>
                </a:solidFill>
              </a:rPr>
              <a:t>UML Class Diagram</a:t>
            </a:r>
            <a:r>
              <a:rPr lang="en-GB" sz="7420">
                <a:solidFill>
                  <a:srgbClr val="5352EE"/>
                </a:solidFill>
              </a:rPr>
              <a:t> </a:t>
            </a:r>
            <a:endParaRPr sz="7420">
              <a:solidFill>
                <a:srgbClr val="5352EE"/>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387" name="Shape 387"/>
        <p:cNvGrpSpPr/>
        <p:nvPr/>
      </p:nvGrpSpPr>
      <p:grpSpPr>
        <a:xfrm>
          <a:off x="0" y="0"/>
          <a:ext cx="0" cy="0"/>
          <a:chOff x="0" y="0"/>
          <a:chExt cx="0" cy="0"/>
        </a:xfrm>
      </p:grpSpPr>
      <p:sp>
        <p:nvSpPr>
          <p:cNvPr id="388" name="Google Shape;388;p59"/>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UML Class Diagram</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89" name="Google Shape;389;p59"/>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Association</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390" name="Google Shape;390;p59"/>
          <p:cNvPicPr preferRelativeResize="0"/>
          <p:nvPr/>
        </p:nvPicPr>
        <p:blipFill rotWithShape="1">
          <a:blip r:embed="rId1"/>
          <a:srcRect l="-7886" t="-7886"/>
          <a:stretch>
            <a:fillRect/>
          </a:stretch>
        </p:blipFill>
        <p:spPr>
          <a:xfrm>
            <a:off x="1567542" y="1211275"/>
            <a:ext cx="7264758" cy="3469825"/>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394" name="Shape 394"/>
        <p:cNvGrpSpPr/>
        <p:nvPr/>
      </p:nvGrpSpPr>
      <p:grpSpPr>
        <a:xfrm>
          <a:off x="0" y="0"/>
          <a:ext cx="0" cy="0"/>
          <a:chOff x="0" y="0"/>
          <a:chExt cx="0" cy="0"/>
        </a:xfrm>
      </p:grpSpPr>
      <p:sp>
        <p:nvSpPr>
          <p:cNvPr id="395" name="Google Shape;395;p60"/>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UML Class Diagram</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396" name="Google Shape;396;p60"/>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Aggregation</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397" name="Google Shape;397;p60"/>
          <p:cNvPicPr preferRelativeResize="0"/>
          <p:nvPr/>
        </p:nvPicPr>
        <p:blipFill rotWithShape="1">
          <a:blip r:embed="rId1"/>
          <a:srcRect l="-7886" t="-7886"/>
          <a:stretch>
            <a:fillRect/>
          </a:stretch>
        </p:blipFill>
        <p:spPr>
          <a:xfrm>
            <a:off x="1567542" y="1211275"/>
            <a:ext cx="7264758" cy="34698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401" name="Shape 401"/>
        <p:cNvGrpSpPr/>
        <p:nvPr/>
      </p:nvGrpSpPr>
      <p:grpSpPr>
        <a:xfrm>
          <a:off x="0" y="0"/>
          <a:ext cx="0" cy="0"/>
          <a:chOff x="0" y="0"/>
          <a:chExt cx="0" cy="0"/>
        </a:xfrm>
      </p:grpSpPr>
      <p:sp>
        <p:nvSpPr>
          <p:cNvPr id="402" name="Google Shape;402;p6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UML Class Diagram</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403" name="Google Shape;403;p61"/>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Inheritance</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404" name="Google Shape;404;p61"/>
          <p:cNvPicPr preferRelativeResize="0"/>
          <p:nvPr/>
        </p:nvPicPr>
        <p:blipFill rotWithShape="1">
          <a:blip r:embed="rId1"/>
          <a:srcRect l="-7886" t="-7886"/>
          <a:stretch>
            <a:fillRect/>
          </a:stretch>
        </p:blipFill>
        <p:spPr>
          <a:xfrm>
            <a:off x="1567550" y="1211275"/>
            <a:ext cx="7456374" cy="3561349"/>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408" name="Shape 408"/>
        <p:cNvGrpSpPr/>
        <p:nvPr/>
      </p:nvGrpSpPr>
      <p:grpSpPr>
        <a:xfrm>
          <a:off x="0" y="0"/>
          <a:ext cx="0" cy="0"/>
          <a:chOff x="0" y="0"/>
          <a:chExt cx="0" cy="0"/>
        </a:xfrm>
      </p:grpSpPr>
      <p:sp>
        <p:nvSpPr>
          <p:cNvPr id="409" name="Google Shape;409;p62"/>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UML Class Diagram</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410" name="Google Shape;410;p62"/>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Multiplicity</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411" name="Google Shape;411;p62"/>
          <p:cNvPicPr preferRelativeResize="0"/>
          <p:nvPr/>
        </p:nvPicPr>
        <p:blipFill rotWithShape="1">
          <a:blip r:embed="rId1"/>
          <a:srcRect l="-7886" t="-7886"/>
          <a:stretch>
            <a:fillRect/>
          </a:stretch>
        </p:blipFill>
        <p:spPr>
          <a:xfrm>
            <a:off x="2136100" y="1152475"/>
            <a:ext cx="6696199" cy="3650549"/>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415" name="Shape 415"/>
        <p:cNvGrpSpPr/>
        <p:nvPr/>
      </p:nvGrpSpPr>
      <p:grpSpPr>
        <a:xfrm>
          <a:off x="0" y="0"/>
          <a:ext cx="0" cy="0"/>
          <a:chOff x="0" y="0"/>
          <a:chExt cx="0" cy="0"/>
        </a:xfrm>
      </p:grpSpPr>
      <p:sp>
        <p:nvSpPr>
          <p:cNvPr id="416" name="Google Shape;416;p63"/>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solidFill>
                  <a:srgbClr val="5352EE"/>
                </a:solidFill>
              </a:rPr>
              <a:t>Sample Domain Model</a:t>
            </a:r>
            <a:endParaRPr>
              <a:solidFill>
                <a:srgbClr val="5352EE"/>
              </a:solidFill>
            </a:endParaRPr>
          </a:p>
        </p:txBody>
      </p:sp>
      <p:sp>
        <p:nvSpPr>
          <p:cNvPr id="417" name="Google Shape;417;p63"/>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p>
        </p:txBody>
      </p:sp>
      <p:pic>
        <p:nvPicPr>
          <p:cNvPr id="418" name="Google Shape;418;p63"/>
          <p:cNvPicPr preferRelativeResize="0"/>
          <p:nvPr/>
        </p:nvPicPr>
        <p:blipFill>
          <a:blip r:embed="rId1"/>
          <a:stretch>
            <a:fillRect/>
          </a:stretch>
        </p:blipFill>
        <p:spPr>
          <a:xfrm>
            <a:off x="3706050" y="1152475"/>
            <a:ext cx="1731900" cy="341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42" name="Shape 142"/>
        <p:cNvGrpSpPr/>
        <p:nvPr/>
      </p:nvGrpSpPr>
      <p:grpSpPr>
        <a:xfrm>
          <a:off x="0" y="0"/>
          <a:ext cx="0" cy="0"/>
          <a:chOff x="0" y="0"/>
          <a:chExt cx="0" cy="0"/>
        </a:xfrm>
      </p:grpSpPr>
      <p:sp>
        <p:nvSpPr>
          <p:cNvPr id="143" name="Google Shape;143;p19"/>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Current Business Situation</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144" name="Google Shape;144;p19"/>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lnSpcReduction="10000"/>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Our platform links talented individuals from rural areas with city dwellers who require their expertise.</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We offer a range of assistance, including resources, mentoring, and job search aid, to rural workers facing challenges with urban migration.</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Through our platform, rural workers can access support and job opportunities without having to relocate to cities, thereby strengthening their communities and economies.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Our website uses smart algorithms to help people in cities find the right workers, and helps skilled workers find the right jobs. It's easy for everyone to use and find what they need.</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422" name="Shape 422"/>
        <p:cNvGrpSpPr/>
        <p:nvPr/>
      </p:nvGrpSpPr>
      <p:grpSpPr>
        <a:xfrm>
          <a:off x="0" y="0"/>
          <a:ext cx="0" cy="0"/>
          <a:chOff x="0" y="0"/>
          <a:chExt cx="0" cy="0"/>
        </a:xfrm>
      </p:grpSpPr>
      <p:sp>
        <p:nvSpPr>
          <p:cNvPr id="423" name="Google Shape;423;p64"/>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Proof Of Version Control</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424" name="Google Shape;424;p64"/>
          <p:cNvSpPr txBox="1"/>
          <p:nvPr>
            <p:ph type="body" idx="1"/>
          </p:nvPr>
        </p:nvSpPr>
        <p:spPr>
          <a:xfrm>
            <a:off x="311700" y="112952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During this iteration, version control wasn't employed; instead, we relied on code backups as our primary method of safeguarding our work.Moving forward, we are committed to including version control into our workflow in order to improve collaboration and streamline the development process.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0" lvl="0" indent="0" algn="just" rtl="0">
              <a:lnSpc>
                <a:spcPct val="150000"/>
              </a:lnSpc>
              <a:spcBef>
                <a:spcPts val="0"/>
              </a:spcBef>
              <a:spcAft>
                <a:spcPts val="0"/>
              </a:spcAft>
              <a:buNone/>
            </a:pP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425" name="Google Shape;425;p64"/>
          <p:cNvPicPr preferRelativeResize="0"/>
          <p:nvPr/>
        </p:nvPicPr>
        <p:blipFill>
          <a:blip r:embed="rId1"/>
          <a:stretch>
            <a:fillRect/>
          </a:stretch>
        </p:blipFill>
        <p:spPr>
          <a:xfrm>
            <a:off x="3212475" y="2683300"/>
            <a:ext cx="4124326" cy="221842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429" name="Shape 429"/>
        <p:cNvGrpSpPr/>
        <p:nvPr/>
      </p:nvGrpSpPr>
      <p:grpSpPr>
        <a:xfrm>
          <a:off x="0" y="0"/>
          <a:ext cx="0" cy="0"/>
          <a:chOff x="0" y="0"/>
          <a:chExt cx="0" cy="0"/>
        </a:xfrm>
      </p:grpSpPr>
      <p:sp>
        <p:nvSpPr>
          <p:cNvPr id="430" name="Google Shape;430;p65"/>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Proof Of Team Communication</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431" name="Google Shape;431;p65"/>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0" algn="just" rtl="0">
              <a:lnSpc>
                <a:spcPct val="150000"/>
              </a:lnSpc>
              <a:spcBef>
                <a:spcPts val="0"/>
              </a:spcBef>
              <a:spcAft>
                <a:spcPts val="0"/>
              </a:spcAft>
              <a:buNone/>
            </a:pP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432" name="Google Shape;432;p65"/>
          <p:cNvPicPr preferRelativeResize="0"/>
          <p:nvPr/>
        </p:nvPicPr>
        <p:blipFill>
          <a:blip r:embed="rId1"/>
          <a:stretch>
            <a:fillRect/>
          </a:stretch>
        </p:blipFill>
        <p:spPr>
          <a:xfrm>
            <a:off x="700312" y="1259212"/>
            <a:ext cx="1871764" cy="3618124"/>
          </a:xfrm>
          <a:prstGeom prst="rect">
            <a:avLst/>
          </a:prstGeom>
          <a:noFill/>
          <a:ln>
            <a:noFill/>
          </a:ln>
        </p:spPr>
      </p:pic>
      <p:sp>
        <p:nvSpPr>
          <p:cNvPr id="433" name="Google Shape;433;p65"/>
          <p:cNvSpPr txBox="1"/>
          <p:nvPr/>
        </p:nvSpPr>
        <p:spPr>
          <a:xfrm>
            <a:off x="1822700" y="1852675"/>
            <a:ext cx="2192400" cy="298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latin typeface="Proxima Nova"/>
              <a:ea typeface="Proxima Nova"/>
              <a:cs typeface="Proxima Nova"/>
              <a:sym typeface="Proxima Nova"/>
            </a:endParaRPr>
          </a:p>
        </p:txBody>
      </p:sp>
      <p:pic>
        <p:nvPicPr>
          <p:cNvPr id="434" name="Google Shape;434;p65"/>
          <p:cNvPicPr preferRelativeResize="0"/>
          <p:nvPr/>
        </p:nvPicPr>
        <p:blipFill>
          <a:blip r:embed="rId2"/>
          <a:stretch>
            <a:fillRect/>
          </a:stretch>
        </p:blipFill>
        <p:spPr>
          <a:xfrm>
            <a:off x="3614050" y="1259200"/>
            <a:ext cx="1871774" cy="3618124"/>
          </a:xfrm>
          <a:prstGeom prst="rect">
            <a:avLst/>
          </a:prstGeom>
          <a:noFill/>
          <a:ln>
            <a:noFill/>
          </a:ln>
        </p:spPr>
      </p:pic>
      <p:pic>
        <p:nvPicPr>
          <p:cNvPr id="435" name="Google Shape;435;p65"/>
          <p:cNvPicPr preferRelativeResize="0"/>
          <p:nvPr/>
        </p:nvPicPr>
        <p:blipFill>
          <a:blip r:embed="rId3"/>
          <a:stretch>
            <a:fillRect/>
          </a:stretch>
        </p:blipFill>
        <p:spPr>
          <a:xfrm>
            <a:off x="6527800" y="1152475"/>
            <a:ext cx="2052550" cy="3724852"/>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439" name="Shape 439"/>
        <p:cNvGrpSpPr/>
        <p:nvPr/>
      </p:nvGrpSpPr>
      <p:grpSpPr>
        <a:xfrm>
          <a:off x="0" y="0"/>
          <a:ext cx="0" cy="0"/>
          <a:chOff x="0" y="0"/>
          <a:chExt cx="0" cy="0"/>
        </a:xfrm>
      </p:grpSpPr>
      <p:sp>
        <p:nvSpPr>
          <p:cNvPr id="440" name="Google Shape;440;p66"/>
          <p:cNvSpPr txBox="1"/>
          <p:nvPr>
            <p:ph type="title"/>
          </p:nvPr>
        </p:nvSpPr>
        <p:spPr>
          <a:xfrm>
            <a:off x="226400" y="217550"/>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Team Member Work Accomplished</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441" name="Google Shape;441;p66"/>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0" algn="just" rtl="0">
              <a:lnSpc>
                <a:spcPct val="150000"/>
              </a:lnSpc>
              <a:spcBef>
                <a:spcPts val="0"/>
              </a:spcBef>
              <a:spcAft>
                <a:spcPts val="0"/>
              </a:spcAft>
              <a:buNone/>
            </a:pPr>
            <a:endParaRPr sz="1200">
              <a:solidFill>
                <a:srgbClr val="5352EE"/>
              </a:solidFill>
              <a:highlight>
                <a:srgbClr val="FFFFFF"/>
              </a:highlight>
              <a:latin typeface="Arial" panose="020B0604020202020204"/>
              <a:ea typeface="Arial" panose="020B0604020202020204"/>
              <a:cs typeface="Arial" panose="020B0604020202020204"/>
              <a:sym typeface="Arial" panose="020B0604020202020204"/>
            </a:endParaRPr>
          </a:p>
          <a:p>
            <a:pPr marL="457200" lvl="0" indent="0" algn="just" rtl="0">
              <a:lnSpc>
                <a:spcPct val="150000"/>
              </a:lnSpc>
              <a:spcBef>
                <a:spcPts val="0"/>
              </a:spcBef>
              <a:spcAft>
                <a:spcPts val="0"/>
              </a:spcAft>
              <a:buNone/>
            </a:pPr>
            <a:endParaRPr sz="1200">
              <a:solidFill>
                <a:srgbClr val="5352EE"/>
              </a:solidFill>
              <a:highlight>
                <a:srgbClr val="FFFFFF"/>
              </a:highlight>
              <a:latin typeface="Arial" panose="020B0604020202020204"/>
              <a:ea typeface="Arial" panose="020B0604020202020204"/>
              <a:cs typeface="Arial" panose="020B0604020202020204"/>
              <a:sym typeface="Arial" panose="020B0604020202020204"/>
            </a:endParaRPr>
          </a:p>
          <a:p>
            <a:pPr marL="457200" lvl="0" indent="0" algn="just" rtl="0">
              <a:lnSpc>
                <a:spcPct val="150000"/>
              </a:lnSpc>
              <a:spcBef>
                <a:spcPts val="0"/>
              </a:spcBef>
              <a:spcAft>
                <a:spcPts val="0"/>
              </a:spcAft>
              <a:buNone/>
            </a:pPr>
            <a:endParaRPr sz="1200">
              <a:solidFill>
                <a:srgbClr val="5352EE"/>
              </a:solidFill>
              <a:highlight>
                <a:srgbClr val="FFFFFF"/>
              </a:highlight>
              <a:latin typeface="Arial" panose="020B0604020202020204"/>
              <a:ea typeface="Arial" panose="020B0604020202020204"/>
              <a:cs typeface="Arial" panose="020B0604020202020204"/>
              <a:sym typeface="Arial" panose="020B0604020202020204"/>
            </a:endParaRPr>
          </a:p>
        </p:txBody>
      </p:sp>
      <p:graphicFrame>
        <p:nvGraphicFramePr>
          <p:cNvPr id="442" name="Google Shape;442;p66"/>
          <p:cNvGraphicFramePr/>
          <p:nvPr/>
        </p:nvGraphicFramePr>
        <p:xfrm>
          <a:off x="311700" y="790250"/>
          <a:ext cx="8633950" cy="4047375"/>
        </p:xfrm>
        <a:graphic>
          <a:graphicData uri="http://schemas.openxmlformats.org/drawingml/2006/table">
            <a:tbl>
              <a:tblPr>
                <a:noFill/>
                <a:tableStyleId>{2D3132BF-90F4-49F7-B00F-F8315AABE109}</a:tableStyleId>
              </a:tblPr>
              <a:tblGrid>
                <a:gridCol w="2874000"/>
                <a:gridCol w="5759950"/>
              </a:tblGrid>
              <a:tr h="384025">
                <a:tc>
                  <a:txBody>
                    <a:bodyPr/>
                    <a:lstStyle/>
                    <a:p>
                      <a:pPr marL="0" lvl="0" indent="0" algn="ctr" rtl="0">
                        <a:spcBef>
                          <a:spcPts val="0"/>
                        </a:spcBef>
                        <a:spcAft>
                          <a:spcPts val="0"/>
                        </a:spcAft>
                        <a:buNone/>
                      </a:pPr>
                      <a:r>
                        <a:rPr lang="en-GB">
                          <a:solidFill>
                            <a:srgbClr val="5352EE"/>
                          </a:solidFill>
                        </a:rPr>
                        <a:t>Team Member</a:t>
                      </a:r>
                      <a:endParaRPr>
                        <a:solidFill>
                          <a:srgbClr val="5352EE"/>
                        </a:solidFill>
                      </a:endParaRPr>
                    </a:p>
                  </a:txBody>
                  <a:tcPr marL="91425" marR="91425" marT="91425" marB="91425"/>
                </a:tc>
                <a:tc>
                  <a:txBody>
                    <a:bodyPr/>
                    <a:lstStyle/>
                    <a:p>
                      <a:pPr marL="0" lvl="0" indent="0" algn="ctr" rtl="0">
                        <a:spcBef>
                          <a:spcPts val="0"/>
                        </a:spcBef>
                        <a:spcAft>
                          <a:spcPts val="0"/>
                        </a:spcAft>
                        <a:buNone/>
                      </a:pPr>
                      <a:r>
                        <a:rPr lang="en-GB">
                          <a:solidFill>
                            <a:srgbClr val="5352EE"/>
                          </a:solidFill>
                        </a:rPr>
                        <a:t>Iteration 2</a:t>
                      </a:r>
                      <a:endParaRPr>
                        <a:solidFill>
                          <a:srgbClr val="5352EE"/>
                        </a:solidFill>
                      </a:endParaRPr>
                    </a:p>
                  </a:txBody>
                  <a:tcPr marL="91425" marR="91425" marT="91425" marB="91425"/>
                </a:tc>
              </a:tr>
              <a:tr h="1624875">
                <a:tc>
                  <a:txBody>
                    <a:bodyPr/>
                    <a:lstStyle/>
                    <a:p>
                      <a:pPr marL="0" lvl="0" indent="0" algn="ctr" rtl="0">
                        <a:spcBef>
                          <a:spcPts val="0"/>
                        </a:spcBef>
                        <a:spcAft>
                          <a:spcPts val="0"/>
                        </a:spcAft>
                        <a:buNone/>
                      </a:pPr>
                      <a:r>
                        <a:rPr lang="en-GB">
                          <a:solidFill>
                            <a:srgbClr val="0D0D0D"/>
                          </a:solidFill>
                        </a:rPr>
                        <a:t>Dendi Sneha Reddy</a:t>
                      </a:r>
                      <a:endParaRPr>
                        <a:solidFill>
                          <a:srgbClr val="0D0D0D"/>
                        </a:solidFill>
                      </a:endParaRPr>
                    </a:p>
                  </a:txBody>
                  <a:tcPr marL="91425" marR="91425" marT="91425" marB="91425"/>
                </a:tc>
                <a:tc>
                  <a:txBody>
                    <a:bodyPr/>
                    <a:lstStyle/>
                    <a:p>
                      <a:pPr marL="0" lvl="0" indent="0" algn="ctr" rtl="0">
                        <a:spcBef>
                          <a:spcPts val="0"/>
                        </a:spcBef>
                        <a:spcAft>
                          <a:spcPts val="0"/>
                        </a:spcAft>
                        <a:buNone/>
                      </a:pPr>
                      <a:r>
                        <a:rPr lang="en-GB">
                          <a:solidFill>
                            <a:srgbClr val="0D0D0D"/>
                          </a:solidFill>
                        </a:rPr>
                        <a:t>Team Leader, focused on learning django and implementing backend functionality.Worked on the feasibility study. Researched on project viability, defining functional and non-functional requirements, and organizing presentation requirements. Additionally led the team meetings and divided the work.</a:t>
                      </a:r>
                      <a:r>
                        <a:rPr lang="en-GB">
                          <a:solidFill>
                            <a:srgbClr val="0D0D0D"/>
                          </a:solidFill>
                        </a:rPr>
                        <a:t>while also producing initial rough diagrams and obtaining software requirement specifications. </a:t>
                      </a:r>
                      <a:endParaRPr>
                        <a:solidFill>
                          <a:srgbClr val="0D0D0D"/>
                        </a:solidFill>
                      </a:endParaRPr>
                    </a:p>
                    <a:p>
                      <a:pPr marL="0" lvl="0" indent="0" algn="ctr" rtl="0">
                        <a:spcBef>
                          <a:spcPts val="0"/>
                        </a:spcBef>
                        <a:spcAft>
                          <a:spcPts val="0"/>
                        </a:spcAft>
                        <a:buNone/>
                      </a:pPr>
                      <a:endParaRPr>
                        <a:solidFill>
                          <a:srgbClr val="0D0D0D"/>
                        </a:solidFill>
                      </a:endParaRPr>
                    </a:p>
                    <a:p>
                      <a:pPr marL="0" lvl="0" indent="0" algn="ctr" rtl="0">
                        <a:spcBef>
                          <a:spcPts val="0"/>
                        </a:spcBef>
                        <a:spcAft>
                          <a:spcPts val="0"/>
                        </a:spcAft>
                        <a:buNone/>
                      </a:pPr>
                      <a:endParaRPr>
                        <a:solidFill>
                          <a:srgbClr val="0D0D0D"/>
                        </a:solidFill>
                      </a:endParaRPr>
                    </a:p>
                  </a:txBody>
                  <a:tcPr marL="91425" marR="91425" marT="91425" marB="91425"/>
                </a:tc>
              </a:tr>
              <a:tr h="2038475">
                <a:tc>
                  <a:txBody>
                    <a:bodyPr/>
                    <a:lstStyle/>
                    <a:p>
                      <a:pPr marL="0" lvl="0" indent="0" algn="ctr" rtl="0">
                        <a:spcBef>
                          <a:spcPts val="0"/>
                        </a:spcBef>
                        <a:spcAft>
                          <a:spcPts val="0"/>
                        </a:spcAft>
                        <a:buNone/>
                      </a:pPr>
                      <a:r>
                        <a:rPr lang="en-GB">
                          <a:solidFill>
                            <a:srgbClr val="0D0D0D"/>
                          </a:solidFill>
                        </a:rPr>
                        <a:t>Mallu Gowtham Reddy</a:t>
                      </a:r>
                      <a:endParaRPr>
                        <a:solidFill>
                          <a:srgbClr val="0D0D0D"/>
                        </a:solidFill>
                      </a:endParaRPr>
                    </a:p>
                  </a:txBody>
                  <a:tcPr marL="91425" marR="91425" marT="91425" marB="91425"/>
                </a:tc>
                <a:tc>
                  <a:txBody>
                    <a:bodyPr/>
                    <a:lstStyle/>
                    <a:p>
                      <a:pPr marL="0" lvl="0" indent="0" algn="ctr" rtl="0">
                        <a:spcBef>
                          <a:spcPts val="0"/>
                        </a:spcBef>
                        <a:spcAft>
                          <a:spcPts val="0"/>
                        </a:spcAft>
                        <a:buNone/>
                      </a:pPr>
                      <a:r>
                        <a:rPr lang="en-GB">
                          <a:solidFill>
                            <a:srgbClr val="0D0D0D"/>
                          </a:solidFill>
                        </a:rPr>
                        <a:t>learned Django technology to enhance his development skills. Worked on abstract. Focused on designing the homepage with a search bar and implementing the payments page and collaborated on translating UML diagrams. He took the lead in creating a video showcasing the project's user interface and functionalities. </a:t>
                      </a:r>
                      <a:endParaRPr>
                        <a:solidFill>
                          <a:srgbClr val="0D0D0D"/>
                        </a:solidFill>
                      </a:endParaRPr>
                    </a:p>
                    <a:p>
                      <a:pPr marL="0" lvl="0" indent="0" algn="ctr" rtl="0">
                        <a:spcBef>
                          <a:spcPts val="0"/>
                        </a:spcBef>
                        <a:spcAft>
                          <a:spcPts val="0"/>
                        </a:spcAft>
                        <a:buNone/>
                      </a:pPr>
                      <a:endParaRPr>
                        <a:solidFill>
                          <a:srgbClr val="5352EE"/>
                        </a:solidFill>
                      </a:endParaRPr>
                    </a:p>
                    <a:p>
                      <a:pPr marL="0" lvl="0" indent="0" algn="ctr" rtl="0">
                        <a:spcBef>
                          <a:spcPts val="0"/>
                        </a:spcBef>
                        <a:spcAft>
                          <a:spcPts val="0"/>
                        </a:spcAft>
                        <a:buNone/>
                      </a:pPr>
                      <a:endParaRPr>
                        <a:solidFill>
                          <a:srgbClr val="5352EE"/>
                        </a:solidFill>
                      </a:endParaRPr>
                    </a:p>
                  </a:txBody>
                  <a:tcPr marL="91425" marR="91425" marT="91425" marB="91425"/>
                </a:tc>
              </a:tr>
            </a:tbl>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446" name="Shape 446"/>
        <p:cNvGrpSpPr/>
        <p:nvPr/>
      </p:nvGrpSpPr>
      <p:grpSpPr>
        <a:xfrm>
          <a:off x="0" y="0"/>
          <a:ext cx="0" cy="0"/>
          <a:chOff x="0" y="0"/>
          <a:chExt cx="0" cy="0"/>
        </a:xfrm>
      </p:grpSpPr>
      <p:sp>
        <p:nvSpPr>
          <p:cNvPr id="447" name="Google Shape;447;p67"/>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Schedule Update</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448" name="Google Shape;448;p67"/>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17500" algn="just" rtl="0">
              <a:lnSpc>
                <a:spcPct val="150000"/>
              </a:lnSpc>
              <a:spcBef>
                <a:spcPts val="0"/>
              </a:spcBef>
              <a:spcAft>
                <a:spcPts val="0"/>
              </a:spcAft>
              <a:buClr>
                <a:srgbClr val="000000"/>
              </a:buClr>
              <a:buSzPts val="1400"/>
              <a:buFont typeface="Times New Roman" panose="02020603050405020304"/>
              <a:buChar char="●"/>
            </a:pPr>
            <a:r>
              <a:rPr lang="en-GB" sz="1400">
                <a:solidFill>
                  <a:srgbClr val="0D0D0D"/>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The Login, Registration, and homepage pages have been finalized, along with the cancellation feature, ensuring secure user access to the platform. Additionally, the payments page has been implemented to facilitate transactions.</a:t>
            </a:r>
            <a:endParaRPr sz="1400">
              <a:solidFill>
                <a:srgbClr val="0D0D0D"/>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317500" algn="just" rtl="0">
              <a:lnSpc>
                <a:spcPct val="150000"/>
              </a:lnSpc>
              <a:spcBef>
                <a:spcPts val="0"/>
              </a:spcBef>
              <a:spcAft>
                <a:spcPts val="0"/>
              </a:spcAft>
              <a:buClr>
                <a:srgbClr val="0D0D0D"/>
              </a:buClr>
              <a:buSzPts val="1400"/>
              <a:buFont typeface="Times New Roman" panose="02020603050405020304"/>
              <a:buChar char="●"/>
            </a:pPr>
            <a:r>
              <a:rPr lang="en-GB" sz="1400">
                <a:solidFill>
                  <a:srgbClr val="0D0D0D"/>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The project's overall structure has been finalized, detailing its organization and workflow.</a:t>
            </a:r>
            <a:endParaRPr sz="1400">
              <a:solidFill>
                <a:srgbClr val="0D0D0D"/>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317500" algn="just" rtl="0">
              <a:lnSpc>
                <a:spcPct val="150000"/>
              </a:lnSpc>
              <a:spcBef>
                <a:spcPts val="0"/>
              </a:spcBef>
              <a:spcAft>
                <a:spcPts val="0"/>
              </a:spcAft>
              <a:buClr>
                <a:srgbClr val="0D0D0D"/>
              </a:buClr>
              <a:buSzPts val="1400"/>
              <a:buFont typeface="Times New Roman" panose="02020603050405020304"/>
              <a:buChar char="●"/>
            </a:pPr>
            <a:r>
              <a:rPr lang="en-GB" sz="1400">
                <a:solidFill>
                  <a:srgbClr val="0D0D0D"/>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The database setup has been completed, providing a solid foundation for data management.</a:t>
            </a:r>
            <a:endParaRPr sz="1400">
              <a:solidFill>
                <a:srgbClr val="0D0D0D"/>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914400" lvl="0" indent="0" algn="just" rtl="0">
              <a:lnSpc>
                <a:spcPct val="150000"/>
              </a:lnSpc>
              <a:spcBef>
                <a:spcPts val="0"/>
              </a:spcBef>
              <a:spcAft>
                <a:spcPts val="0"/>
              </a:spcAft>
              <a:buNone/>
            </a:pPr>
            <a:endParaRPr sz="1400">
              <a:solidFill>
                <a:srgbClr val="0D0D0D"/>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452" name="Shape 452"/>
        <p:cNvGrpSpPr/>
        <p:nvPr/>
      </p:nvGrpSpPr>
      <p:grpSpPr>
        <a:xfrm>
          <a:off x="0" y="0"/>
          <a:ext cx="0" cy="0"/>
          <a:chOff x="0" y="0"/>
          <a:chExt cx="0" cy="0"/>
        </a:xfrm>
      </p:grpSpPr>
      <p:sp>
        <p:nvSpPr>
          <p:cNvPr id="453" name="Google Shape;453;p68"/>
          <p:cNvSpPr txBox="1"/>
          <p:nvPr>
            <p:ph type="title"/>
          </p:nvPr>
        </p:nvSpPr>
        <p:spPr>
          <a:xfrm>
            <a:off x="311700" y="445025"/>
            <a:ext cx="8520600" cy="1103400"/>
          </a:xfrm>
          <a:prstGeom prst="rect">
            <a:avLst/>
          </a:prstGeom>
          <a:noFill/>
          <a:ln>
            <a:noFill/>
          </a:ln>
        </p:spPr>
        <p:txBody>
          <a:bodyPr spcFirstLastPara="1" wrap="square" lIns="91425" tIns="91425" rIns="91425" bIns="91425" anchor="t" anchorCtr="0">
            <a:normAutofit/>
          </a:bodyPr>
          <a:lstStyle/>
          <a:p>
            <a:pPr marL="0" lvl="0" indent="0" algn="just" rtl="0">
              <a:lnSpc>
                <a:spcPct val="150000"/>
              </a:lnSpc>
              <a:spcBef>
                <a:spcPts val="0"/>
              </a:spcBef>
              <a:spcAft>
                <a:spcPts val="0"/>
              </a:spcAft>
              <a:buSzPts val="3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Project Demo </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454" name="Google Shape;454;p68"/>
          <p:cNvSpPr txBox="1"/>
          <p:nvPr>
            <p:ph type="body" idx="1"/>
          </p:nvPr>
        </p:nvSpPr>
        <p:spPr>
          <a:xfrm>
            <a:off x="448975" y="1450925"/>
            <a:ext cx="8520600" cy="3031800"/>
          </a:xfrm>
          <a:prstGeom prst="rect">
            <a:avLst/>
          </a:prstGeom>
          <a:noFill/>
          <a:ln>
            <a:noFill/>
          </a:ln>
        </p:spPr>
        <p:txBody>
          <a:bodyPr spcFirstLastPara="1" wrap="square" lIns="91425" tIns="91425" rIns="91425" bIns="91425" anchor="t" anchorCtr="0">
            <a:normAutofit/>
          </a:bodyPr>
          <a:lstStyle/>
          <a:p>
            <a:pPr marL="457200" lvl="0" indent="-361950" algn="just" rtl="0">
              <a:lnSpc>
                <a:spcPct val="150000"/>
              </a:lnSpc>
              <a:spcBef>
                <a:spcPts val="0"/>
              </a:spcBef>
              <a:spcAft>
                <a:spcPts val="0"/>
              </a:spcAft>
              <a:buClr>
                <a:srgbClr val="0D0D0D"/>
              </a:buClr>
              <a:buSzPts val="2100"/>
              <a:buFont typeface="Spectral" panose="02020502060000000000"/>
              <a:buChar char="●"/>
            </a:pPr>
            <a:r>
              <a:rPr lang="en-GB" sz="2100">
                <a:solidFill>
                  <a:srgbClr val="000000"/>
                </a:solidFill>
                <a:latin typeface="Spectral" panose="02020502060000000000"/>
                <a:ea typeface="Spectral" panose="02020502060000000000"/>
                <a:cs typeface="Spectral" panose="02020502060000000000"/>
                <a:sym typeface="Spectral" panose="02020502060000000000"/>
              </a:rPr>
              <a:t>project Demo:- </a:t>
            </a:r>
            <a:r>
              <a:rPr lang="en-GB" sz="2100" u="sng">
                <a:solidFill>
                  <a:schemeClr val="hlink"/>
                </a:solidFill>
                <a:latin typeface="Spectral" panose="02020502060000000000"/>
                <a:ea typeface="Spectral" panose="02020502060000000000"/>
                <a:cs typeface="Spectral" panose="02020502060000000000"/>
                <a:sym typeface="Spectral" panose="02020502060000000000"/>
                <a:hlinkClick r:id="rId1"/>
              </a:rPr>
              <a:t>https://youtu.be/yfCR6VxF_SU</a:t>
            </a:r>
            <a:endParaRPr sz="21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458" name="Shape 458"/>
        <p:cNvGrpSpPr/>
        <p:nvPr/>
      </p:nvGrpSpPr>
      <p:grpSpPr>
        <a:xfrm>
          <a:off x="0" y="0"/>
          <a:ext cx="0" cy="0"/>
          <a:chOff x="0" y="0"/>
          <a:chExt cx="0" cy="0"/>
        </a:xfrm>
      </p:grpSpPr>
      <p:sp>
        <p:nvSpPr>
          <p:cNvPr id="459" name="Google Shape;459;p69"/>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Zip File </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460" name="Google Shape;460;p69"/>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0" algn="just" rtl="0">
              <a:lnSpc>
                <a:spcPct val="150000"/>
              </a:lnSpc>
              <a:spcBef>
                <a:spcPts val="0"/>
              </a:spcBef>
              <a:spcAft>
                <a:spcPts val="0"/>
              </a:spcAft>
              <a:buNone/>
            </a:pPr>
            <a:r>
              <a:rPr lang="en-GB" sz="2600" u="sng">
                <a:solidFill>
                  <a:schemeClr val="hlink"/>
                </a:solidFill>
                <a:latin typeface="Spectral" panose="02020502060000000000"/>
                <a:ea typeface="Spectral" panose="02020502060000000000"/>
                <a:cs typeface="Spectral" panose="02020502060000000000"/>
                <a:sym typeface="Spectral" panose="02020502060000000000"/>
                <a:hlinkClick r:id="rId1"/>
              </a:rPr>
              <a:t>https://drive.google.com/drive/folders/1_6cPnQAQMt9p3gZjF3PQXUICsWgUca_P?usp=drive_link</a:t>
            </a:r>
            <a:endParaRPr sz="2600">
              <a:solidFill>
                <a:srgbClr val="000000"/>
              </a:solidFill>
              <a:latin typeface="Spectral" panose="02020502060000000000"/>
              <a:ea typeface="Spectral" panose="02020502060000000000"/>
              <a:cs typeface="Spectral" panose="02020502060000000000"/>
              <a:sym typeface="Spectral" panose="02020502060000000000"/>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464" name="Shape 464"/>
        <p:cNvGrpSpPr/>
        <p:nvPr/>
      </p:nvGrpSpPr>
      <p:grpSpPr>
        <a:xfrm>
          <a:off x="0" y="0"/>
          <a:ext cx="0" cy="0"/>
          <a:chOff x="0" y="0"/>
          <a:chExt cx="0" cy="0"/>
        </a:xfrm>
      </p:grpSpPr>
      <p:sp>
        <p:nvSpPr>
          <p:cNvPr id="465" name="Google Shape;465;p70"/>
          <p:cNvSpPr txBox="1"/>
          <p:nvPr>
            <p:ph type="title"/>
          </p:nvPr>
        </p:nvSpPr>
        <p:spPr>
          <a:xfrm>
            <a:off x="311700" y="445025"/>
            <a:ext cx="8520600" cy="35943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3000"/>
              <a:buNone/>
            </a:pP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a:p>
            <a:pPr marL="0" lvl="0" indent="0" algn="ctr" rtl="0">
              <a:lnSpc>
                <a:spcPct val="100000"/>
              </a:lnSpc>
              <a:spcBef>
                <a:spcPts val="0"/>
              </a:spcBef>
              <a:spcAft>
                <a:spcPts val="0"/>
              </a:spcAft>
              <a:buSzPts val="3000"/>
              <a:buNone/>
            </a:pP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a:p>
            <a:pPr marL="0" lvl="0" indent="0" algn="ctr" rtl="0">
              <a:lnSpc>
                <a:spcPct val="100000"/>
              </a:lnSpc>
              <a:spcBef>
                <a:spcPts val="0"/>
              </a:spcBef>
              <a:spcAft>
                <a:spcPts val="0"/>
              </a:spcAft>
              <a:buSzPts val="3000"/>
              <a:buNone/>
            </a:pP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a:p>
            <a:pPr marL="0" lvl="0" indent="0" algn="ctr" rtl="0">
              <a:lnSpc>
                <a:spcPct val="100000"/>
              </a:lnSpc>
              <a:spcBef>
                <a:spcPts val="0"/>
              </a:spcBef>
              <a:spcAft>
                <a:spcPts val="0"/>
              </a:spcAft>
              <a:buSzPts val="3000"/>
              <a:buNone/>
            </a:pP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a:p>
            <a:pPr marL="0" lvl="0" indent="0" algn="ctr" rtl="0">
              <a:lnSpc>
                <a:spcPct val="100000"/>
              </a:lnSpc>
              <a:spcBef>
                <a:spcPts val="0"/>
              </a:spcBef>
              <a:spcAft>
                <a:spcPts val="0"/>
              </a:spcAft>
              <a:buSzPts val="3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Thank You !</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a:p>
            <a:pPr marL="0" lvl="0" indent="0" algn="ctr" rtl="0">
              <a:lnSpc>
                <a:spcPct val="100000"/>
              </a:lnSpc>
              <a:spcBef>
                <a:spcPts val="0"/>
              </a:spcBef>
              <a:spcAft>
                <a:spcPts val="0"/>
              </a:spcAft>
              <a:buSzPts val="3000"/>
              <a:buNone/>
            </a:pP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a:p>
            <a:pPr marL="0" lvl="0" indent="0" algn="ctr" rtl="0">
              <a:lnSpc>
                <a:spcPct val="100000"/>
              </a:lnSpc>
              <a:spcBef>
                <a:spcPts val="0"/>
              </a:spcBef>
              <a:spcAft>
                <a:spcPts val="0"/>
              </a:spcAft>
              <a:buSzPts val="3000"/>
              <a:buNone/>
            </a:pP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48" name="Shape 148"/>
        <p:cNvGrpSpPr/>
        <p:nvPr/>
      </p:nvGrpSpPr>
      <p:grpSpPr>
        <a:xfrm>
          <a:off x="0" y="0"/>
          <a:ext cx="0" cy="0"/>
          <a:chOff x="0" y="0"/>
          <a:chExt cx="0" cy="0"/>
        </a:xfrm>
      </p:grpSpPr>
      <p:sp>
        <p:nvSpPr>
          <p:cNvPr id="149" name="Google Shape;149;p20"/>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Business Goals</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150" name="Google Shape;150;p20"/>
          <p:cNvSpPr txBox="1"/>
          <p:nvPr>
            <p:ph type="body" idx="1"/>
          </p:nvPr>
        </p:nvSpPr>
        <p:spPr>
          <a:xfrm>
            <a:off x="311700" y="1136600"/>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Our platform makes it easy for people in the countryside and cities to share their skills with each other smoothly.</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Provide complete support to rural workers that are relocating to cities.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Ensure that users and skilled staff are matched efficiently.</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Whether you're offering your skills or looking for assistance, our website really does a great job of ensuring that the right people find each other quickly.</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151" name="Google Shape;151;p20"/>
          <p:cNvPicPr preferRelativeResize="0"/>
          <p:nvPr/>
        </p:nvPicPr>
        <p:blipFill rotWithShape="1">
          <a:blip r:embed="rId1"/>
          <a:srcRect/>
          <a:stretch>
            <a:fillRect/>
          </a:stretch>
        </p:blipFill>
        <p:spPr>
          <a:xfrm>
            <a:off x="5932805" y="3184525"/>
            <a:ext cx="3674110" cy="227520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5352EE"/>
        </a:solidFill>
        <a:effectLst/>
      </p:bgPr>
    </p:bg>
    <p:spTree>
      <p:nvGrpSpPr>
        <p:cNvPr id="155" name="Shape 155"/>
        <p:cNvGrpSpPr/>
        <p:nvPr/>
      </p:nvGrpSpPr>
      <p:grpSpPr>
        <a:xfrm>
          <a:off x="0" y="0"/>
          <a:ext cx="0" cy="0"/>
          <a:chOff x="0" y="0"/>
          <a:chExt cx="0" cy="0"/>
        </a:xfrm>
      </p:grpSpPr>
      <p:sp>
        <p:nvSpPr>
          <p:cNvPr id="156" name="Google Shape;156;p21"/>
          <p:cNvSpPr txBox="1"/>
          <p:nvPr>
            <p:ph type="title"/>
          </p:nvPr>
        </p:nvSpPr>
        <p:spPr>
          <a:xfrm>
            <a:off x="1744200" y="1636400"/>
            <a:ext cx="4985100" cy="990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5352EE"/>
                </a:solidFill>
              </a:rPr>
              <a:t>02 Wishlist</a:t>
            </a:r>
            <a:endParaRPr>
              <a:solidFill>
                <a:srgbClr val="5352EE"/>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60" name="Shape 160"/>
        <p:cNvGrpSpPr/>
        <p:nvPr/>
      </p:nvGrpSpPr>
      <p:grpSpPr>
        <a:xfrm>
          <a:off x="0" y="0"/>
          <a:ext cx="0" cy="0"/>
          <a:chOff x="0" y="0"/>
          <a:chExt cx="0" cy="0"/>
        </a:xfrm>
      </p:grpSpPr>
      <p:sp>
        <p:nvSpPr>
          <p:cNvPr id="161" name="Google Shape;161;p22"/>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000"/>
              <a:buNone/>
            </a:pPr>
            <a:r>
              <a:rPr lang="en-GB">
                <a:solidFill>
                  <a:srgbClr val="1155CC"/>
                </a:solidFill>
                <a:latin typeface="Spectral ExtraBold" panose="02020902060000000000"/>
                <a:ea typeface="Spectral ExtraBold" panose="02020902060000000000"/>
                <a:cs typeface="Spectral ExtraBold" panose="02020902060000000000"/>
                <a:sym typeface="Spectral ExtraBold" panose="02020902060000000000"/>
              </a:rPr>
              <a:t>Wish List</a:t>
            </a:r>
            <a:endParaRPr>
              <a:solidFill>
                <a:srgbClr val="1155CC"/>
              </a:solidFill>
              <a:latin typeface="Spectral ExtraBold" panose="02020902060000000000"/>
              <a:ea typeface="Spectral ExtraBold" panose="02020902060000000000"/>
              <a:cs typeface="Spectral ExtraBold" panose="02020902060000000000"/>
              <a:sym typeface="Spectral ExtraBold" panose="02020902060000000000"/>
            </a:endParaRPr>
          </a:p>
        </p:txBody>
      </p:sp>
      <p:sp>
        <p:nvSpPr>
          <p:cNvPr id="162" name="Google Shape;162;p22"/>
          <p:cNvSpPr txBox="1"/>
          <p:nvPr>
            <p:ph type="body" idx="1"/>
          </p:nvPr>
        </p:nvSpPr>
        <p:spPr>
          <a:xfrm>
            <a:off x="311700" y="1152475"/>
            <a:ext cx="8520600" cy="3831600"/>
          </a:xfrm>
          <a:prstGeom prst="rect">
            <a:avLst/>
          </a:prstGeom>
          <a:noFill/>
          <a:ln>
            <a:noFill/>
          </a:ln>
        </p:spPr>
        <p:txBody>
          <a:bodyPr spcFirstLastPara="1" wrap="square" lIns="91425" tIns="91425" rIns="91425" bIns="91425" anchor="t" anchorCtr="0">
            <a:normAutofit/>
          </a:bodyPr>
          <a:lstStyle/>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We're improving how our website looks and works so it's really easy for you to find what you need.</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We've set up a system where you can give your opinion on the people who provide services. You can rate them and write reviews to help others.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Integration of a secure payment gateway to ensure smooth transactions.</a:t>
            </a:r>
            <a:endParaRPr sz="1700">
              <a:solidFill>
                <a:srgbClr val="000000"/>
              </a:solidFill>
              <a:latin typeface="Spectral" panose="02020502060000000000"/>
              <a:ea typeface="Spectral" panose="02020502060000000000"/>
              <a:cs typeface="Spectral" panose="02020502060000000000"/>
              <a:sym typeface="Spectral" panose="02020502060000000000"/>
            </a:endParaRPr>
          </a:p>
          <a:p>
            <a:pPr marL="457200" lvl="0" indent="-336550" algn="just" rtl="0">
              <a:lnSpc>
                <a:spcPct val="150000"/>
              </a:lnSpc>
              <a:spcBef>
                <a:spcPts val="0"/>
              </a:spcBef>
              <a:spcAft>
                <a:spcPts val="0"/>
              </a:spcAft>
              <a:buClr>
                <a:srgbClr val="000000"/>
              </a:buClr>
              <a:buSzPts val="1700"/>
              <a:buFont typeface="Spectral" panose="02020502060000000000"/>
              <a:buChar char="●"/>
            </a:pPr>
            <a:r>
              <a:rPr lang="en-GB" sz="1700">
                <a:solidFill>
                  <a:srgbClr val="000000"/>
                </a:solidFill>
                <a:latin typeface="Spectral" panose="02020502060000000000"/>
                <a:ea typeface="Spectral" panose="02020502060000000000"/>
                <a:cs typeface="Spectral" panose="02020502060000000000"/>
                <a:sym typeface="Spectral" panose="02020502060000000000"/>
              </a:rPr>
              <a:t>Services will be expanded to include new categories such as healthcare, education and legal services.</a:t>
            </a:r>
            <a:endParaRPr sz="1700">
              <a:solidFill>
                <a:srgbClr val="000000"/>
              </a:solidFill>
              <a:latin typeface="Spectral" panose="02020502060000000000"/>
              <a:ea typeface="Spectral" panose="02020502060000000000"/>
              <a:cs typeface="Spectral" panose="02020502060000000000"/>
              <a:sym typeface="Spectral" panose="02020502060000000000"/>
            </a:endParaRPr>
          </a:p>
        </p:txBody>
      </p:sp>
      <p:pic>
        <p:nvPicPr>
          <p:cNvPr id="163" name="Google Shape;163;p22"/>
          <p:cNvPicPr preferRelativeResize="0"/>
          <p:nvPr/>
        </p:nvPicPr>
        <p:blipFill rotWithShape="1">
          <a:blip r:embed="rId1"/>
          <a:srcRect/>
          <a:stretch>
            <a:fillRect/>
          </a:stretch>
        </p:blipFill>
        <p:spPr>
          <a:xfrm>
            <a:off x="7182200" y="-269875"/>
            <a:ext cx="1824525" cy="1824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5352EE"/>
        </a:solidFill>
        <a:effectLst/>
      </p:bgPr>
    </p:bg>
    <p:spTree>
      <p:nvGrpSpPr>
        <p:cNvPr id="167" name="Shape 167"/>
        <p:cNvGrpSpPr/>
        <p:nvPr/>
      </p:nvGrpSpPr>
      <p:grpSpPr>
        <a:xfrm>
          <a:off x="0" y="0"/>
          <a:ext cx="0" cy="0"/>
          <a:chOff x="0" y="0"/>
          <a:chExt cx="0" cy="0"/>
        </a:xfrm>
      </p:grpSpPr>
      <p:sp>
        <p:nvSpPr>
          <p:cNvPr id="168" name="Google Shape;168;p23"/>
          <p:cNvSpPr txBox="1"/>
          <p:nvPr>
            <p:ph type="title"/>
          </p:nvPr>
        </p:nvSpPr>
        <p:spPr>
          <a:xfrm>
            <a:off x="1744200" y="1636400"/>
            <a:ext cx="4985100" cy="9906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5352EE"/>
                </a:solidFill>
              </a:rPr>
              <a:t>03 </a:t>
            </a:r>
            <a:r>
              <a:rPr lang="en-GB" sz="6310">
                <a:solidFill>
                  <a:srgbClr val="5352EE"/>
                </a:solidFill>
              </a:rPr>
              <a:t>Identifying Needs</a:t>
            </a:r>
            <a:r>
              <a:rPr lang="en-GB">
                <a:solidFill>
                  <a:srgbClr val="5352EE"/>
                </a:solidFill>
              </a:rPr>
              <a:t> </a:t>
            </a:r>
            <a:endParaRPr>
              <a:solidFill>
                <a:srgbClr val="5352EE"/>
              </a:solidFill>
            </a:endParaRPr>
          </a:p>
        </p:txBody>
      </p:sp>
    </p:spTree>
  </p:cSld>
  <p:clrMapOvr>
    <a:masterClrMapping/>
  </p:clrMapOvr>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15096</Words>
  <Application>WPS Presentation</Application>
  <PresentationFormat/>
  <Paragraphs>359</Paragraphs>
  <Slides>56</Slides>
  <Notes>0</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56</vt:i4>
      </vt:variant>
    </vt:vector>
  </HeadingPairs>
  <TitlesOfParts>
    <vt:vector size="75" baseType="lpstr">
      <vt:lpstr>Arial</vt:lpstr>
      <vt:lpstr>SimSun</vt:lpstr>
      <vt:lpstr>Wingdings</vt:lpstr>
      <vt:lpstr>Arial</vt:lpstr>
      <vt:lpstr>Alfa Slab One</vt:lpstr>
      <vt:lpstr>Proxima Nova</vt:lpstr>
      <vt:lpstr>Raleway</vt:lpstr>
      <vt:lpstr>Fredoka One</vt:lpstr>
      <vt:lpstr>Thonburi</vt:lpstr>
      <vt:lpstr>EB Garamond</vt:lpstr>
      <vt:lpstr>Montserrat</vt:lpstr>
      <vt:lpstr>Spectral ExtraBold</vt:lpstr>
      <vt:lpstr>Spectral</vt:lpstr>
      <vt:lpstr>Times New Roman</vt:lpstr>
      <vt:lpstr>Microsoft YaHei</vt:lpstr>
      <vt:lpstr>汉仪旗黑</vt:lpstr>
      <vt:lpstr>Arial Unicode MS</vt:lpstr>
      <vt:lpstr>宋体-简</vt:lpstr>
      <vt:lpstr>Gameday</vt:lpstr>
      <vt:lpstr>PowerPoint 演示文稿</vt:lpstr>
      <vt:lpstr>6</vt:lpstr>
      <vt:lpstr>09</vt:lpstr>
      <vt:lpstr>01 Businesss </vt:lpstr>
      <vt:lpstr>Current Business Situation</vt:lpstr>
      <vt:lpstr>Business Goals</vt:lpstr>
      <vt:lpstr>02 Wishlist</vt:lpstr>
      <vt:lpstr>Wish List</vt:lpstr>
      <vt:lpstr>03 Identifying Needs </vt:lpstr>
      <vt:lpstr>Identifying Needs</vt:lpstr>
      <vt:lpstr>Requirements </vt:lpstr>
      <vt:lpstr>Functional Requirements</vt:lpstr>
      <vt:lpstr>Functional Requirements</vt:lpstr>
      <vt:lpstr>Functional Requirements</vt:lpstr>
      <vt:lpstr>Non-Functional Requirements</vt:lpstr>
      <vt:lpstr>Non-Functional Requirements</vt:lpstr>
      <vt:lpstr>Non-Functional Requirements</vt:lpstr>
      <vt:lpstr>05 Constraints </vt:lpstr>
      <vt:lpstr>Constraints</vt:lpstr>
      <vt:lpstr>Constraints</vt:lpstr>
      <vt:lpstr>Budget &amp; Time Constraint</vt:lpstr>
      <vt:lpstr>Budget &amp; Time Constraint</vt:lpstr>
      <vt:lpstr>Workers &amp; Time Constraint</vt:lpstr>
      <vt:lpstr>06 Techniques </vt:lpstr>
      <vt:lpstr>Information Techniques</vt:lpstr>
      <vt:lpstr>Stakeholder Interviews &amp; Surveys</vt:lpstr>
      <vt:lpstr>User Observation &amp; Document Analysis</vt:lpstr>
      <vt:lpstr>Brainstorming Sessions</vt:lpstr>
      <vt:lpstr>07 Q &amp; A </vt:lpstr>
      <vt:lpstr>What is the business, the current business situation, and how does it operate?</vt:lpstr>
      <vt:lpstr>2. What is the system’s environment or context?</vt:lpstr>
      <vt:lpstr>3. What are existing business processes, their input and output, and how do they relate to each other?</vt:lpstr>
      <vt:lpstr>4. What are the problems with the current system?</vt:lpstr>
      <vt:lpstr>5. What are the business or product goals?</vt:lpstr>
      <vt:lpstr>6. Who are the users of the current and future systems, respectively?</vt:lpstr>
      <vt:lpstr>7. What do the customer and users want, and what are their business priorities?</vt:lpstr>
      <vt:lpstr>8.  What are the quality, performance, and security considerations?</vt:lpstr>
      <vt:lpstr>08 Domain Model </vt:lpstr>
      <vt:lpstr>Business Domain Model</vt:lpstr>
      <vt:lpstr>How did you collect information about your domain?</vt:lpstr>
      <vt:lpstr>Results from your brainstorming process</vt:lpstr>
      <vt:lpstr>Show the classification of Classes, Attributes and Relationships</vt:lpstr>
      <vt:lpstr>Show the classification of relationships</vt:lpstr>
      <vt:lpstr>09 UML Class Diagram </vt:lpstr>
      <vt:lpstr>UML Class Diagram</vt:lpstr>
      <vt:lpstr>UML Class Diagram</vt:lpstr>
      <vt:lpstr>UML Class Diagram</vt:lpstr>
      <vt:lpstr>UML Class Diagram</vt:lpstr>
      <vt:lpstr>Sample Domain Model</vt:lpstr>
      <vt:lpstr>Proof Of Version Control</vt:lpstr>
      <vt:lpstr>Proof Of Team Communication</vt:lpstr>
      <vt:lpstr>Team Member Work Accomplished</vt:lpstr>
      <vt:lpstr>Schedule Update</vt:lpstr>
      <vt:lpstr>Project Demo </vt:lpstr>
      <vt:lpstr>Zip File </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snehareddydendi</cp:lastModifiedBy>
  <cp:revision>1</cp:revision>
  <dcterms:created xsi:type="dcterms:W3CDTF">2024-03-20T16:26:32Z</dcterms:created>
  <dcterms:modified xsi:type="dcterms:W3CDTF">2024-03-20T16:26:32Z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1033-5.4.4.8063</vt:lpwstr>
  </property>
</Properties>
</file>